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fntdata" ContentType="application/x-fontdata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
<Relationships xmlns="http://schemas.openxmlformats.org/package/2006/relationships">
    <Relationship Id="rId1"
                  Type="http://schemas.openxmlformats.org/officeDocument/2006/relationships/extended-properties"
                  Target="docProps/app.xml"/>
    <Relationship Id="rId2" Type="http://schemas.openxmlformats.org/package/2006/relationships/metadata/core-properties"
                  Target="docProps/core.xml"/>
    <Relationship Id="rId3" Type="http://schemas.openxmlformats.org/officeDocument/2006/relationships/officeDocument"
                  Target="ppt/presentation.xml"/>
</Relationships>   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24384000" cy="13716000" type="screen16x9"/>
  <p:notesSz cx="5143500" cy="9144000"/>
  <p:embeddedFontLst>
    <p:embeddedFont>
      <p:font typeface="OPPOSans-B" panose="02010601030101010101" pitchFamily="2" charset="-122"/>
      <p:regular r:id="rId10"/>
    </p:embeddedFont>
    <p:embeddedFont>
      <p:font typeface="OPPOSans-M" panose="02010601030101010101" pitchFamily="2" charset="-122"/>
      <p:regular r:id="rId11"/>
    </p:embeddedFont>
    <p:embeddedFont>
      <p:font typeface="BarlowCondensed-Medium" panose="02010601030101010101" pitchFamily="2" charset="-122"/>
      <p:regular r:id="rId12"/>
    </p:embeddedFont>
    <p:embeddedFont>
      <p:font typeface="OPPOSans-R" panose="02010601030101010101" pitchFamily="2" charset="-122"/>
      <p:regular r:id="rId1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  <Relationship Id="rId1" Target="slideMasters/slideMaster1.xml" Type="http://schemas.openxmlformats.org/officeDocument/2006/relationships/slideMaster"/><Relationship Id="rId2" Target="slides/slide1.xml" Type="http://schemas.openxmlformats.org/officeDocument/2006/relationships/slide"/><Relationship Id="rId3" Target="slides/slide2.xml" Type="http://schemas.openxmlformats.org/officeDocument/2006/relationships/slide"/><Relationship Id="rId4" Target="slides/slide3.xml" Type="http://schemas.openxmlformats.org/officeDocument/2006/relationships/slide"/><Relationship Id="rId5" Target="slides/slide4.xml" Type="http://schemas.openxmlformats.org/officeDocument/2006/relationships/slide"/><Relationship Id="rId6" Target="slides/slide5.xml" Type="http://schemas.openxmlformats.org/officeDocument/2006/relationships/slide"/><Relationship Id="rId7" Target="slides/slide6.xml" Type="http://schemas.openxmlformats.org/officeDocument/2006/relationships/slide"/><Relationship Id="rId8" Target="slides/slide7.xml" Type="http://schemas.openxmlformats.org/officeDocument/2006/relationships/slide"/><Relationship Id="rId9" Target="slides/slide8.xml" Type="http://schemas.openxmlformats.org/officeDocument/2006/relationships/slide"/>  <Relationship Id="rId10" Target="fonts/font1.fntdata" Type="http://schemas.openxmlformats.org/officeDocument/2006/relationships/font"/>  <Relationship Id="rId11" Target="fonts/font2.fntdata" Type="http://schemas.openxmlformats.org/officeDocument/2006/relationships/font"/>  <Relationship Id="rId12" Target="fonts/font3.fntdata" Type="http://schemas.openxmlformats.org/officeDocument/2006/relationships/font"/>  <Relationship Id="rId13" Target="fonts/font4.fntdata" Type="http://schemas.openxmlformats.org/officeDocument/2006/relationships/font"/>  <Relationship Id="rId14" Target="presProps.xml" Type="http://schemas.openxmlformats.org/officeDocument/2006/relationships/presProps"/>  <Relationship Id="rId15" Target="viewProps.xml" Type="http://schemas.openxmlformats.org/officeDocument/2006/relationships/viewProps"/>  <Relationship Id="rId16" Target="theme/theme1.xml" Type="http://schemas.openxmlformats.org/officeDocument/2006/relationships/theme"/>  <Relationship Id="rId17" Target="tableStyles.xml" Type="http://schemas.openxmlformats.org/officeDocument/2006/relationships/tableStyles"/></Relationships>
</file>

<file path=ppt/slideLayouts/_rels/slideLayout1.xml.rels><?xml version="1.0" encoding="UTF-8" standalone="yes"?>
<Relationships xmlns="http://schemas.openxmlformats.org/package/2006/relationships">
    <Relationship Id="rId1" Target="../slideMasters/slideMaster1.xml"
                  Type="http://schemas.openxmlformats.org/officeDocument/2006/relationships/slideMaster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  <Relationship Id="rId1" Target="../slideLayouts/slideLayout1.xml"
                  Type="http://schemas.openxmlformats.org/officeDocument/2006/relationships/slideLayout"/>
    <Relationship Id="rId2" Target="../theme/theme1.xml"
                  Type="http://schemas.openxmlformats.org/officeDocument/2006/relationships/theme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1" Type="http://schemas.openxmlformats.org/officeDocument/2006/relationships/image" Target="../media/image1.png"/><Relationship Id="rId102" Type="http://schemas.openxmlformats.org/officeDocument/2006/relationships/image" Target="../media/image4.png"/><Relationship Id="rId103" Type="http://schemas.openxmlformats.org/officeDocument/2006/relationships/image" Target="../media/image6.png"/><Relationship Id="rId105" Type="http://schemas.openxmlformats.org/officeDocument/2006/relationships/image" Target="../media/image5.png"/><Relationship Id="rId109" Type="http://schemas.openxmlformats.org/officeDocument/2006/relationships/image" Target="../media/image7.png"/></Relationships>
</file>

<file path=ppt/slides/_rels/slide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03" Type="http://schemas.openxmlformats.org/officeDocument/2006/relationships/image" Target="../media/image2.png"/><Relationship Id="rId204" Type="http://schemas.openxmlformats.org/officeDocument/2006/relationships/image" Target="../media/image3.png"/><Relationship Id="rId209" Type="http://schemas.openxmlformats.org/officeDocument/2006/relationships/image" Target="../media/image8.png"/><Relationship Id="rId2011" Type="http://schemas.openxmlformats.org/officeDocument/2006/relationships/image" Target="../media/image9.png"/><Relationship Id="rId2012" Type="http://schemas.openxmlformats.org/officeDocument/2006/relationships/image" Target="../media/image10.png"/><Relationship Id="rId2013" Type="http://schemas.openxmlformats.org/officeDocument/2006/relationships/image" Target="../media/image11.png"/></Relationships>
</file>

<file path=ppt/slides/_rels/slide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303" Type="http://schemas.openxmlformats.org/officeDocument/2006/relationships/image" Target="../media/image12.png"/><Relationship Id="rId304" Type="http://schemas.openxmlformats.org/officeDocument/2006/relationships/image" Target="../media/image13.png"/><Relationship Id="rId3012" Type="http://schemas.openxmlformats.org/officeDocument/2006/relationships/image" Target="../media/image9.png"/><Relationship Id="rId3013" Type="http://schemas.openxmlformats.org/officeDocument/2006/relationships/image" Target="../media/image10.png"/><Relationship Id="rId3014" Type="http://schemas.openxmlformats.org/officeDocument/2006/relationships/image" Target="../media/image11.png"/><Relationship Id="rId3015" Type="http://schemas.openxmlformats.org/officeDocument/2006/relationships/image" Target="../media/image8.png"/></Relationships>
</file>

<file path=ppt/slides/_rels/slide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401" Type="http://schemas.openxmlformats.org/officeDocument/2006/relationships/image" Target="../media/image18.png"/><Relationship Id="rId407" Type="http://schemas.openxmlformats.org/officeDocument/2006/relationships/image" Target="../media/image17.png"/><Relationship Id="rId4011" Type="http://schemas.openxmlformats.org/officeDocument/2006/relationships/image" Target="../media/image17.png"/><Relationship Id="rId4012" Type="http://schemas.openxmlformats.org/officeDocument/2006/relationships/image" Target="../media/image21.png"/><Relationship Id="rId4014" Type="http://schemas.openxmlformats.org/officeDocument/2006/relationships/image" Target="../media/image9.png"/><Relationship Id="rId4015" Type="http://schemas.openxmlformats.org/officeDocument/2006/relationships/image" Target="../media/image10.png"/><Relationship Id="rId4016" Type="http://schemas.openxmlformats.org/officeDocument/2006/relationships/image" Target="../media/image11.png"/><Relationship Id="rId4017" Type="http://schemas.openxmlformats.org/officeDocument/2006/relationships/image" Target="../media/image8.png"/></Relationships>
</file>

<file path=ppt/slides/_rels/slide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504" Type="http://schemas.openxmlformats.org/officeDocument/2006/relationships/image" Target="../media/image19.png"/><Relationship Id="rId505" Type="http://schemas.openxmlformats.org/officeDocument/2006/relationships/image" Target="../media/image20.png"/><Relationship Id="rId506" Type="http://schemas.openxmlformats.org/officeDocument/2006/relationships/image" Target="../media/image22.png"/><Relationship Id="rId507" Type="http://schemas.openxmlformats.org/officeDocument/2006/relationships/image" Target="../media/image14.png"/><Relationship Id="rId5011" Type="http://schemas.openxmlformats.org/officeDocument/2006/relationships/image" Target="../media/image17.png"/><Relationship Id="rId5013" Type="http://schemas.openxmlformats.org/officeDocument/2006/relationships/image" Target="../media/image9.png"/><Relationship Id="rId5014" Type="http://schemas.openxmlformats.org/officeDocument/2006/relationships/image" Target="../media/image10.png"/><Relationship Id="rId5015" Type="http://schemas.openxmlformats.org/officeDocument/2006/relationships/image" Target="../media/image11.png"/><Relationship Id="rId5016" Type="http://schemas.openxmlformats.org/officeDocument/2006/relationships/image" Target="../media/image8.png"/></Relationships>
</file>

<file path=ppt/slides/_rels/slide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601" Type="http://schemas.openxmlformats.org/officeDocument/2006/relationships/image" Target="../media/image18.png"/><Relationship Id="rId604" Type="http://schemas.openxmlformats.org/officeDocument/2006/relationships/image" Target="../media/image15.png"/><Relationship Id="rId608" Type="http://schemas.openxmlformats.org/officeDocument/2006/relationships/image" Target="../media/image17.png"/><Relationship Id="rId6010" Type="http://schemas.openxmlformats.org/officeDocument/2006/relationships/image" Target="../media/image9.png"/><Relationship Id="rId6011" Type="http://schemas.openxmlformats.org/officeDocument/2006/relationships/image" Target="../media/image10.png"/><Relationship Id="rId6012" Type="http://schemas.openxmlformats.org/officeDocument/2006/relationships/image" Target="../media/image11.png"/><Relationship Id="rId6013" Type="http://schemas.openxmlformats.org/officeDocument/2006/relationships/image" Target="../media/image8.png"/></Relationships>
</file>

<file path=ppt/slides/_rels/slide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706" Type="http://schemas.openxmlformats.org/officeDocument/2006/relationships/image" Target="../media/image17.png"/><Relationship Id="rId707" Type="http://schemas.openxmlformats.org/officeDocument/2006/relationships/image" Target="../media/image16.png"/><Relationship Id="rId7011" Type="http://schemas.openxmlformats.org/officeDocument/2006/relationships/image" Target="../media/image17.png"/><Relationship Id="rId7015" Type="http://schemas.openxmlformats.org/officeDocument/2006/relationships/image" Target="../media/image17.png"/><Relationship Id="rId7017" Type="http://schemas.openxmlformats.org/officeDocument/2006/relationships/image" Target="../media/image9.png"/><Relationship Id="rId7018" Type="http://schemas.openxmlformats.org/officeDocument/2006/relationships/image" Target="../media/image10.png"/><Relationship Id="rId7019" Type="http://schemas.openxmlformats.org/officeDocument/2006/relationships/image" Target="../media/image11.png"/><Relationship Id="rId7020" Type="http://schemas.openxmlformats.org/officeDocument/2006/relationships/image" Target="../media/image8.png"/></Relationships>
</file>

<file path=ppt/slides/_rels/slide8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801" Type="http://schemas.openxmlformats.org/officeDocument/2006/relationships/image" Target="../media/image1.png"/><Relationship Id="rId802" Type="http://schemas.openxmlformats.org/officeDocument/2006/relationships/image" Target="../media/image4.png"/><Relationship Id="rId803" Type="http://schemas.openxmlformats.org/officeDocument/2006/relationships/image" Target="../media/image6.png"/><Relationship Id="rId805" Type="http://schemas.openxmlformats.org/officeDocument/2006/relationships/image" Target="../media/image5.png"/><Relationship Id="rId80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 101"/>
          <p:cNvPicPr>
            <a:picLocks noChangeAspect="1"/>
          </p:cNvPicPr>
          <p:nvPr/>
        </p:nvPicPr>
        <p:blipFill>
          <a:blip r:embed="rId101">
                </a:blip>
          <a:srcRect/>
          <a:stretch>
            <a:fillRect/>
          </a:stretch>
        </p:blipFill>
        <p:spPr>
          <a:xfrm rot="0" flipV="0" flipH="0">
            <a:off x="12694411" y="-25399"/>
            <a:ext cx="10579100" cy="13766801"/>
          </a:xfrm>
          <a:prstGeom prst="rect">
            <a:avLst/>
          </a:prstGeom>
        </p:spPr>
      </p:pic>
      <p:pic>
        <p:nvPicPr>
          <p:cNvPr id="102" name="image 102"/>
          <p:cNvPicPr>
            <a:picLocks noChangeAspect="1"/>
          </p:cNvPicPr>
          <p:nvPr/>
        </p:nvPicPr>
        <p:blipFill>
          <a:blip r:embed="rId102">
                </a:blip>
          <a:srcRect/>
          <a:stretch>
            <a:fillRect/>
          </a:stretch>
        </p:blipFill>
        <p:spPr>
          <a:xfrm rot="0" flipV="0" flipH="0">
            <a:off x="-232536" y="2536876"/>
            <a:ext cx="2207566" cy="8286372"/>
          </a:xfrm>
          <a:prstGeom prst="rect">
            <a:avLst/>
          </a:prstGeom>
        </p:spPr>
      </p:pic>
      <p:pic>
        <p:nvPicPr>
          <p:cNvPr id="103" name="image 103"/>
          <p:cNvPicPr>
            <a:picLocks noChangeAspect="1"/>
          </p:cNvPicPr>
          <p:nvPr/>
        </p:nvPicPr>
        <p:blipFill>
          <a:blip r:embed="rId103">
                </a:blip>
          <a:srcRect/>
          <a:stretch>
            <a:fillRect/>
          </a:stretch>
        </p:blipFill>
        <p:spPr>
          <a:xfrm rot="0" flipV="0" flipH="0">
            <a:off x="2813316" y="9858049"/>
            <a:ext cx="4089400" cy="965200"/>
          </a:xfrm>
          <a:prstGeom prst="rect">
            <a:avLst/>
          </a:prstGeom>
        </p:spPr>
      </p:pic>
      <p:sp>
        <p:nvSpPr>
          <p:cNvPr id="104" name="Object 104"/>
          <p:cNvSpPr txBox="1"/>
          <p:nvPr/>
        </p:nvSpPr>
        <p:spPr>
          <a:xfrm>
            <a:off x="2785714" y="4228115"/>
            <a:ext cx="13664024" cy="3327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91666"/>
              </a:lnSpc>
            </a:pPr>
            <a:r>
              <a:rPr sz="1200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用户运营数据</a:t>
            </a:r>
            <a:endParaRPr lang="zh-CN" altLang="en-US" sz="12000"/>
          </a:p>
          <a:p>
            <a:pPr algn="l">
              <a:lnSpc>
                <a:spcPct val="91666"/>
              </a:lnSpc>
            </a:pPr>
            <a:r>
              <a:rPr sz="1200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周度复盘报告</a:t>
            </a:r>
            <a:endParaRPr lang="zh-CN" altLang="en-US"/>
          </a:p>
        </p:txBody>
      </p:sp>
      <p:pic>
        <p:nvPicPr>
          <p:cNvPr id="105" name="image 105"/>
          <p:cNvPicPr>
            <a:picLocks noChangeAspect="1"/>
          </p:cNvPicPr>
          <p:nvPr/>
        </p:nvPicPr>
        <p:blipFill>
          <a:blip r:embed="rId105">
                </a:blip>
          <a:srcRect/>
          <a:stretch>
            <a:fillRect/>
          </a:stretch>
        </p:blipFill>
        <p:spPr>
          <a:xfrm rot="0" flipV="0" flipH="0">
            <a:off x="13843000" y="-25400"/>
            <a:ext cx="10579100" cy="13766801"/>
          </a:xfrm>
          <a:prstGeom prst="rect">
            <a:avLst/>
          </a:prstGeom>
        </p:spPr>
      </p:pic>
      <p:sp>
        <p:nvSpPr>
          <p:cNvPr id="106" name="Object 106"/>
          <p:cNvSpPr txBox="1"/>
          <p:nvPr/>
        </p:nvSpPr>
        <p:spPr>
          <a:xfrm>
            <a:off x="2785714" y="8052587"/>
            <a:ext cx="15074478" cy="508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91666"/>
              </a:lnSpc>
            </a:pPr>
            <a:r>
              <a:rPr sz="3600" i="0" b="1" dirty="0" smtClean="0" lang="zh-CN">
                <a:solidFill>
                  <a:srgbClr val="333333"/>
                </a:solidFill>
                <a:latin typeface="OPPOSans-M"/>
                <a:ea typeface="OPPOSans-M"/>
              </a:rPr>
              <a:t>Report on Marketing Department's Post Competition </a:t>
            </a:r>
            <a:endParaRPr lang="zh-CN" altLang="en-US"/>
          </a:p>
        </p:txBody>
      </p:sp>
      <p:sp>
        <p:nvSpPr>
          <p:cNvPr id="107" name="Object 107"/>
          <p:cNvSpPr txBox="1"/>
          <p:nvPr/>
        </p:nvSpPr>
        <p:spPr>
          <a:xfrm>
            <a:off x="2659903" y="9991399"/>
            <a:ext cx="4396225" cy="54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6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汇报人：高小定</a:t>
            </a:r>
            <a:endParaRPr lang="zh-CN" altLang="en-US"/>
          </a:p>
        </p:txBody>
      </p:sp>
      <p:sp>
        <p:nvSpPr>
          <p:cNvPr id="108" name="Object 108"/>
          <p:cNvSpPr txBox="1"/>
          <p:nvPr/>
        </p:nvSpPr>
        <p:spPr>
          <a:xfrm>
            <a:off x="2785714" y="2169499"/>
            <a:ext cx="5512993" cy="1676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91666"/>
              </a:lnSpc>
            </a:pPr>
            <a:r>
              <a:rPr sz="12000" i="0" b="1" dirty="0" smtClean="0" lang="zh-CN">
                <a:solidFill>
                  <a:srgbClr val="333333"/>
                </a:solidFill>
                <a:latin typeface="BarlowCondensed-Medium"/>
                <a:ea typeface="BarlowCondensed-Medium"/>
              </a:rPr>
              <a:t>2020</a:t>
            </a:r>
            <a:endParaRPr lang="zh-CN" altLang="en-US"/>
          </a:p>
        </p:txBody>
      </p:sp>
      <p:pic>
        <p:nvPicPr>
          <p:cNvPr id="109" name="image 109"/>
          <p:cNvPicPr>
            <a:picLocks noChangeAspect="1"/>
          </p:cNvPicPr>
          <p:nvPr/>
        </p:nvPicPr>
        <p:blipFill>
          <a:blip r:embed="rId109">
                </a:blip>
          <a:srcRect/>
          <a:stretch>
            <a:fillRect/>
          </a:stretch>
        </p:blipFill>
        <p:spPr>
          <a:xfrm rot="0" flipV="0" flipH="0">
            <a:off x="17834782" y="-25400"/>
            <a:ext cx="4711276" cy="742408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Object 201"/>
          <p:cNvSpPr txBox="1"/>
          <p:nvPr/>
        </p:nvSpPr>
        <p:spPr>
          <a:xfrm>
            <a:off x="3398449" y="1028700"/>
            <a:ext cx="8025371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00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用户活跃规模</a:t>
            </a:r>
            <a:endParaRPr lang="zh-CN" altLang="en-US"/>
          </a:p>
        </p:txBody>
      </p:sp>
      <p:sp>
        <p:nvSpPr>
          <p:cNvPr id="202" name="Object 202"/>
          <p:cNvSpPr txBox="1"/>
          <p:nvPr/>
        </p:nvSpPr>
        <p:spPr>
          <a:xfrm>
            <a:off x="3420874" y="1714500"/>
            <a:ext cx="8689301" cy="330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100" i="0" b="0" dirty="0" smtClean="0" lang="zh-CN">
                <a:solidFill>
                  <a:srgbClr val="333333"/>
                </a:solidFill>
                <a:latin typeface="OPPOSans-M"/>
                <a:ea typeface="OPPOSans-M"/>
              </a:rPr>
              <a:t>Report on Marketing Department's Post Competition </a:t>
            </a:r>
            <a:endParaRPr lang="zh-CN" altLang="en-US"/>
          </a:p>
        </p:txBody>
      </p:sp>
      <p:pic>
        <p:nvPicPr>
          <p:cNvPr id="203" name="image 203"/>
          <p:cNvPicPr>
            <a:picLocks noChangeAspect="1"/>
          </p:cNvPicPr>
          <p:nvPr/>
        </p:nvPicPr>
        <p:blipFill>
          <a:blip r:embed="rId203">
                </a:blip>
          <a:srcRect/>
          <a:stretch>
            <a:fillRect/>
          </a:stretch>
        </p:blipFill>
        <p:spPr>
          <a:xfrm rot="0" flipV="0" flipH="0">
            <a:off x="11243310" y="2899104"/>
            <a:ext cx="11007089" cy="6670892"/>
          </a:xfrm>
          <a:prstGeom prst="rect">
            <a:avLst/>
          </a:prstGeom>
        </p:spPr>
      </p:pic>
      <p:pic>
        <p:nvPicPr>
          <p:cNvPr id="204" name="image 204"/>
          <p:cNvPicPr>
            <a:picLocks noChangeAspect="1"/>
          </p:cNvPicPr>
          <p:nvPr/>
        </p:nvPicPr>
        <p:blipFill>
          <a:blip r:embed="rId204">
                </a:blip>
          <a:srcRect/>
          <a:stretch>
            <a:fillRect/>
          </a:stretch>
        </p:blipFill>
        <p:spPr>
          <a:xfrm rot="0" flipV="0" flipH="0">
            <a:off x="1073149" y="3108462"/>
            <a:ext cx="9169965" cy="6670897"/>
          </a:xfrm>
          <a:prstGeom prst="rect">
            <a:avLst/>
          </a:prstGeom>
        </p:spPr>
      </p:pic>
      <p:sp>
        <p:nvSpPr>
          <p:cNvPr id="205" name="Object 205"/>
          <p:cNvSpPr txBox="1"/>
          <p:nvPr/>
        </p:nvSpPr>
        <p:spPr>
          <a:xfrm>
            <a:off x="2515016" y="10088687"/>
            <a:ext cx="7952462" cy="2082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5000"/>
              </a:lnSpc>
            </a:pPr>
            <a:r>
              <a:rPr sz="2800" i="0" b="1" dirty="0" smtClean="0" lang="zh-CN">
                <a:solidFill>
                  <a:srgbClr val="4A4A4A"/>
                </a:solidFill>
                <a:latin typeface="OPPOSans-B"/>
                <a:ea typeface="OPPOSans-B"/>
              </a:rPr>
              <a:t>活跃时段</a:t>
            </a:r>
            <a:p>
              <a:pPr algn="l">
                <a:br>
                  <a:rPr lang="en-US" altLang="zh-CN" dirty="0"/>
                </a:br>
              </a:pPr>
              <a:endParaRPr lang="zh-CN" altLang="en-US" dirty="0" sz="2800"/>
            </a:p>
            <a:endParaRPr lang="zh-CN" altLang="en-US" sz="2800"/>
          </a:p>
          <a:p>
            <a:pPr algn="l">
              <a:lnSpc>
                <a:spcPct val="125000"/>
              </a:lnSpc>
            </a:pPr>
            <a:r>
              <a:rPr sz="2800" i="0" b="0" dirty="0" smtClean="0" lang="zh-CN">
                <a:solidFill>
                  <a:srgbClr val="4A4A4A"/>
                </a:solidFill>
                <a:latin typeface="OPPOSans-R"/>
                <a:ea typeface="OPPOSans-R"/>
              </a:rPr>
              <a:t>连续N天活跃的用户占总用户的35%，说明这个时间段多数用户为新用户，根据此种情况可以推出一些拉新和对新用户的活动。</a:t>
            </a:r>
            <a:endParaRPr lang="zh-CN" altLang="en-US"/>
          </a:p>
        </p:txBody>
      </p:sp>
      <p:sp>
        <p:nvSpPr>
          <p:cNvPr id="207" name="Object 207"/>
          <p:cNvSpPr txBox="1"/>
          <p:nvPr/>
        </p:nvSpPr>
        <p:spPr>
          <a:xfrm>
            <a:off x="11693904" y="10088687"/>
            <a:ext cx="10708895" cy="1562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5000"/>
              </a:lnSpc>
            </a:pPr>
            <a:r>
              <a:rPr sz="2800" i="0" b="1" dirty="0" smtClean="0" lang="zh-CN">
                <a:solidFill>
                  <a:srgbClr val="4A4A4A"/>
                </a:solidFill>
                <a:latin typeface="OPPOSans-B"/>
                <a:ea typeface="OPPOSans-B"/>
              </a:rPr>
              <a:t>重点关注周末行为</a:t>
            </a:r>
            <a:p>
              <a:pPr algn="l">
                <a:br>
                  <a:rPr lang="en-US" altLang="zh-CN" dirty="0"/>
                </a:br>
              </a:pPr>
              <a:endParaRPr lang="zh-CN" altLang="en-US" dirty="0" sz="2800"/>
            </a:p>
            <a:endParaRPr lang="zh-CN" altLang="en-US" sz="2800"/>
          </a:p>
          <a:p>
            <a:pPr algn="l">
              <a:lnSpc>
                <a:spcPct val="125000"/>
              </a:lnSpc>
            </a:pPr>
            <a:r>
              <a:rPr sz="2800" i="0" b="0" dirty="0" smtClean="0" lang="zh-CN">
                <a:solidFill>
                  <a:srgbClr val="4A4A4A"/>
                </a:solidFill>
                <a:latin typeface="OPPOSans-R"/>
                <a:ea typeface="OPPOSans-R"/>
              </a:rPr>
              <a:t>在推广和运营时可关注这个时间点，在此时间多投入资源，加大推广力度。</a:t>
            </a:r>
            <a:endParaRPr lang="zh-CN" altLang="en-US"/>
          </a:p>
        </p:txBody>
      </p:sp>
      <p:pic>
        <p:nvPicPr>
          <p:cNvPr id="209" name="image 209"/>
          <p:cNvPicPr>
            <a:picLocks noChangeAspect="1"/>
          </p:cNvPicPr>
          <p:nvPr/>
        </p:nvPicPr>
        <p:blipFill>
          <a:blip r:embed="rId209">
                </a:blip>
          <a:srcRect/>
          <a:stretch>
            <a:fillRect/>
          </a:stretch>
        </p:blipFill>
        <p:spPr>
          <a:xfrm rot="10800000" flipV="0" flipH="0">
            <a:off x="0" y="-39579"/>
            <a:ext cx="2146300" cy="3429000"/>
          </a:xfrm>
          <a:prstGeom prst="rect">
            <a:avLst/>
          </a:prstGeom>
        </p:spPr>
      </p:pic>
      <p:grpSp>
        <p:nvGrpSpPr>
          <p:cNvPr id="2010" name="组合 2010"/>
          <p:cNvGrpSpPr/>
          <p:nvPr/>
        </p:nvGrpSpPr>
        <p:grpSpPr>
          <a:xfrm>
            <a:off x="2311400" y="1143000"/>
            <a:ext cx="952500" cy="901700"/>
            <a:chOff x="2311400" y="1143000"/>
            <a:chExt cx="952500" cy="901700"/>
          </a:xfrm>
        </p:grpSpPr>
        <p:pic>
          <p:nvPicPr>
            <p:cNvPr id="2011" name="image 2011"/>
            <p:cNvPicPr>
              <a:picLocks noChangeAspect="1"/>
            </p:cNvPicPr>
            <p:nvPr/>
          </p:nvPicPr>
          <p:blipFill>
            <a:blip r:embed="rId2011">
                </a:blip>
            <a:srcRect/>
            <a:stretch>
              <a:fillRect/>
            </a:stretch>
          </p:blipFill>
          <p:spPr>
            <a:xfrm rot="0" flipV="0" flipH="0">
              <a:off x="2311400" y="1143000"/>
              <a:ext cx="952500" cy="165100"/>
            </a:xfrm>
            <a:prstGeom prst="rect">
              <a:avLst/>
            </a:prstGeom>
          </p:spPr>
        </p:pic>
        <p:pic>
          <p:nvPicPr>
            <p:cNvPr id="2012" name="image 2012"/>
            <p:cNvPicPr>
              <a:picLocks noChangeAspect="1"/>
            </p:cNvPicPr>
            <p:nvPr/>
          </p:nvPicPr>
          <p:blipFill>
            <a:blip r:embed="rId2012">
                </a:blip>
            <a:srcRect/>
            <a:stretch>
              <a:fillRect/>
            </a:stretch>
          </p:blipFill>
          <p:spPr>
            <a:xfrm rot="0" flipV="0" flipH="0">
              <a:off x="2311400" y="1511300"/>
              <a:ext cx="952500" cy="165100"/>
            </a:xfrm>
            <a:prstGeom prst="rect">
              <a:avLst/>
            </a:prstGeom>
          </p:spPr>
        </p:pic>
        <p:pic>
          <p:nvPicPr>
            <p:cNvPr id="2013" name="image 2013"/>
            <p:cNvPicPr>
              <a:picLocks noChangeAspect="1"/>
            </p:cNvPicPr>
            <p:nvPr/>
          </p:nvPicPr>
          <p:blipFill>
            <a:blip r:embed="rId2013">
                </a:blip>
            <a:srcRect/>
            <a:stretch>
              <a:fillRect/>
            </a:stretch>
          </p:blipFill>
          <p:spPr>
            <a:xfrm rot="0" flipV="0" flipH="0">
              <a:off x="2311400" y="1879600"/>
              <a:ext cx="952500" cy="1651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Object 301"/>
          <p:cNvSpPr txBox="1"/>
          <p:nvPr/>
        </p:nvSpPr>
        <p:spPr>
          <a:xfrm>
            <a:off x="3516440" y="1066800"/>
            <a:ext cx="6477000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00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新增用户数量情况</a:t>
            </a:r>
            <a:endParaRPr lang="zh-CN" altLang="en-US"/>
          </a:p>
        </p:txBody>
      </p:sp>
      <p:sp>
        <p:nvSpPr>
          <p:cNvPr id="302" name="Object 302"/>
          <p:cNvSpPr txBox="1"/>
          <p:nvPr/>
        </p:nvSpPr>
        <p:spPr>
          <a:xfrm>
            <a:off x="3516440" y="1752600"/>
            <a:ext cx="8827959" cy="330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100" i="0" b="0" dirty="0" smtClean="0" lang="zh-CN">
                <a:solidFill>
                  <a:srgbClr val="333333"/>
                </a:solidFill>
                <a:latin typeface="OPPOSans-M"/>
                <a:ea typeface="OPPOSans-M"/>
              </a:rPr>
              <a:t>Report on Marketing Department's Post Competition </a:t>
            </a:r>
            <a:endParaRPr lang="zh-CN" altLang="en-US"/>
          </a:p>
        </p:txBody>
      </p:sp>
      <p:pic>
        <p:nvPicPr>
          <p:cNvPr id="303" name="image 303"/>
          <p:cNvPicPr>
            <a:picLocks noChangeAspect="1"/>
          </p:cNvPicPr>
          <p:nvPr/>
        </p:nvPicPr>
        <p:blipFill>
          <a:blip r:embed="rId303">
                </a:blip>
          <a:srcRect/>
          <a:stretch>
            <a:fillRect/>
          </a:stretch>
        </p:blipFill>
        <p:spPr>
          <a:xfrm rot="0" flipV="0" flipH="0">
            <a:off x="297029" y="3827489"/>
            <a:ext cx="955345" cy="9609110"/>
          </a:xfrm>
          <a:prstGeom prst="rect">
            <a:avLst/>
          </a:prstGeom>
        </p:spPr>
      </p:pic>
      <p:pic>
        <p:nvPicPr>
          <p:cNvPr id="304" name="image 304"/>
          <p:cNvPicPr>
            <a:picLocks noChangeAspect="1"/>
          </p:cNvPicPr>
          <p:nvPr/>
        </p:nvPicPr>
        <p:blipFill>
          <a:blip r:embed="rId304">
                </a:blip>
          <a:srcRect/>
          <a:stretch>
            <a:fillRect/>
          </a:stretch>
        </p:blipFill>
        <p:spPr>
          <a:xfrm rot="0" flipV="0" flipH="0">
            <a:off x="2499490" y="3389420"/>
            <a:ext cx="10811059" cy="8032729"/>
          </a:xfrm>
          <a:prstGeom prst="rect">
            <a:avLst/>
          </a:prstGeom>
        </p:spPr>
      </p:pic>
      <p:sp>
        <p:nvSpPr>
          <p:cNvPr id="305" name="Object 305"/>
          <p:cNvSpPr txBox="1"/>
          <p:nvPr/>
        </p:nvSpPr>
        <p:spPr>
          <a:xfrm>
            <a:off x="15080629" y="5665581"/>
            <a:ext cx="7533403" cy="1130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33333"/>
              </a:lnSpc>
            </a:pPr>
            <a:r>
              <a:rPr sz="2800" i="0" b="1" dirty="0" smtClean="0" lang="zh-CN">
                <a:solidFill>
                  <a:srgbClr val="4A4A4A"/>
                </a:solidFill>
                <a:latin typeface="OPPOSans-B"/>
                <a:ea typeface="OPPOSans-B"/>
              </a:rPr>
              <a:t>60%</a:t>
            </a:r>
            <a:p>
              <a:pPr algn="l">
                <a:br>
                  <a:rPr lang="en-US" altLang="zh-CN" dirty="0"/>
                </a:br>
              </a:pPr>
              <a:endParaRPr lang="zh-CN" altLang="en-US" dirty="0" sz="2800"/>
            </a:p>
            <a:endParaRPr lang="zh-CN" altLang="en-US" sz="2800"/>
          </a:p>
          <a:p>
            <a:pPr algn="l">
              <a:lnSpc>
                <a:spcPct val="133333"/>
              </a:lnSpc>
            </a:pPr>
            <a:r>
              <a:rPr sz="2800" i="0" b="0" dirty="0" smtClean="0" lang="zh-CN">
                <a:solidFill>
                  <a:srgbClr val="4A4A4A"/>
                </a:solidFill>
                <a:latin typeface="OPPOSans-R"/>
                <a:ea typeface="OPPOSans-R"/>
              </a:rPr>
              <a:t>累计新增人数指标实际完成率为60%</a:t>
            </a:r>
            <a:endParaRPr lang="zh-CN" altLang="en-US" sz="2800"/>
          </a:p>
          <a:p>
            <a:pPr algn="l">
              <a:lnSpc>
                <a:spcPct val="133333"/>
              </a:lnSpc>
            </a:pPr>
            <a:p>
              <a:pPr algn="l">
                <a:br>
                  <a:rPr lang="en-US" altLang="zh-CN" dirty="0"/>
                </a:br>
              </a:pPr>
              <a:endParaRPr lang="zh-CN" altLang="en-US" dirty="0" sz="2800"/>
            </a:p>
            <a:endParaRPr lang="zh-CN" altLang="en-US"/>
          </a:p>
        </p:txBody>
      </p:sp>
      <p:sp>
        <p:nvSpPr>
          <p:cNvPr id="307" name="Object 307"/>
          <p:cNvSpPr txBox="1"/>
          <p:nvPr/>
        </p:nvSpPr>
        <p:spPr>
          <a:xfrm>
            <a:off x="15080629" y="4038982"/>
            <a:ext cx="7533400" cy="1130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33333"/>
              </a:lnSpc>
            </a:pPr>
            <a:r>
              <a:rPr sz="2800" i="0" b="1" dirty="0" smtClean="0" lang="zh-CN">
                <a:solidFill>
                  <a:srgbClr val="4A4A4A"/>
                </a:solidFill>
                <a:latin typeface="OPPOSans-B"/>
                <a:ea typeface="OPPOSans-B"/>
              </a:rPr>
              <a:t>70%</a:t>
            </a:r>
            <a:p>
              <a:pPr algn="l">
                <a:br>
                  <a:rPr lang="en-US" altLang="zh-CN" dirty="0"/>
                </a:br>
              </a:pPr>
              <a:endParaRPr lang="zh-CN" altLang="en-US" dirty="0" sz="2800"/>
            </a:p>
            <a:endParaRPr lang="zh-CN" altLang="en-US" sz="2800"/>
          </a:p>
          <a:p>
            <a:pPr algn="l">
              <a:lnSpc>
                <a:spcPct val="133333"/>
              </a:lnSpc>
            </a:pPr>
            <a:r>
              <a:rPr sz="2800" i="0" b="0" dirty="0" smtClean="0" lang="zh-CN">
                <a:solidFill>
                  <a:srgbClr val="4A4A4A"/>
                </a:solidFill>
                <a:latin typeface="OPPOSans-R"/>
                <a:ea typeface="OPPOSans-R"/>
              </a:rPr>
              <a:t>本周新增人数指标实际完成率为70%</a:t>
            </a:r>
            <a:p>
              <a:pPr algn="l">
                <a:br>
                  <a:rPr lang="en-US" altLang="zh-CN" dirty="0"/>
                </a:br>
              </a:pPr>
              <a:endParaRPr lang="zh-CN" altLang="en-US" dirty="0" sz="2800"/>
            </a:p>
            <a:endParaRPr lang="zh-CN" altLang="en-US" sz="2800"/>
          </a:p>
          <a:p>
            <a:pPr algn="l">
              <a:lnSpc>
                <a:spcPct val="133333"/>
              </a:lnSpc>
            </a:pPr>
            <a:p>
              <a:pPr algn="l">
                <a:br>
                  <a:rPr lang="en-US" altLang="zh-CN" dirty="0"/>
                </a:br>
              </a:pPr>
              <a:endParaRPr lang="zh-CN" altLang="en-US" dirty="0" sz="2800"/>
            </a:p>
            <a:endParaRPr lang="zh-CN" altLang="en-US"/>
          </a:p>
        </p:txBody>
      </p:sp>
      <p:sp>
        <p:nvSpPr>
          <p:cNvPr id="309" name="Object 309"/>
          <p:cNvSpPr txBox="1"/>
          <p:nvPr/>
        </p:nvSpPr>
        <p:spPr>
          <a:xfrm>
            <a:off x="15080629" y="7380884"/>
            <a:ext cx="7533404" cy="1689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33333"/>
              </a:lnSpc>
            </a:pPr>
            <a:r>
              <a:rPr sz="2800" i="0" b="0" dirty="0" smtClean="0" lang="zh-CN">
                <a:solidFill>
                  <a:srgbClr val="4A4A4A"/>
                </a:solidFill>
                <a:latin typeface="OPPOSans-R"/>
                <a:ea typeface="OPPOSans-R"/>
              </a:rPr>
              <a:t>每周新增用户数从周一开始增长，在周六达到高峰，周末时段增加的人数为全周增加的人数的70%</a:t>
            </a:r>
            <a:endParaRPr lang="zh-CN" altLang="en-US"/>
          </a:p>
        </p:txBody>
      </p:sp>
      <p:sp>
        <p:nvSpPr>
          <p:cNvPr id="3010" name="Object 3010"/>
          <p:cNvSpPr txBox="1"/>
          <p:nvPr/>
        </p:nvSpPr>
        <p:spPr>
          <a:xfrm>
            <a:off x="15080629" y="9604188"/>
            <a:ext cx="7368235" cy="1130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33333"/>
              </a:lnSpc>
            </a:pPr>
            <a:r>
              <a:rPr sz="2800" i="0" b="0" dirty="0" smtClean="0" lang="zh-CN">
                <a:solidFill>
                  <a:srgbClr val="4A4A4A"/>
                </a:solidFill>
                <a:latin typeface="OPPOSans-R"/>
                <a:ea typeface="OPPOSans-R"/>
              </a:rPr>
              <a:t>从数据中，在下一阶段调整推广策略重点在周末，加大周末的推广力度。</a:t>
            </a:r>
            <a:endParaRPr lang="zh-CN" altLang="en-US"/>
          </a:p>
        </p:txBody>
      </p:sp>
      <p:grpSp>
        <p:nvGrpSpPr>
          <p:cNvPr id="3011" name="组合 3011"/>
          <p:cNvGrpSpPr/>
          <p:nvPr/>
        </p:nvGrpSpPr>
        <p:grpSpPr>
          <a:xfrm>
            <a:off x="2311400" y="1143000"/>
            <a:ext cx="952500" cy="901700"/>
            <a:chOff x="2311400" y="1143000"/>
            <a:chExt cx="952500" cy="901700"/>
          </a:xfrm>
        </p:grpSpPr>
        <p:pic>
          <p:nvPicPr>
            <p:cNvPr id="3012" name="image 3012"/>
            <p:cNvPicPr>
              <a:picLocks noChangeAspect="1"/>
            </p:cNvPicPr>
            <p:nvPr/>
          </p:nvPicPr>
          <p:blipFill>
            <a:blip r:embed="rId3012">
                </a:blip>
            <a:srcRect/>
            <a:stretch>
              <a:fillRect/>
            </a:stretch>
          </p:blipFill>
          <p:spPr>
            <a:xfrm rot="0" flipV="0" flipH="0">
              <a:off x="2311400" y="1143000"/>
              <a:ext cx="952500" cy="165100"/>
            </a:xfrm>
            <a:prstGeom prst="rect">
              <a:avLst/>
            </a:prstGeom>
          </p:spPr>
        </p:pic>
        <p:pic>
          <p:nvPicPr>
            <p:cNvPr id="3013" name="image 3013"/>
            <p:cNvPicPr>
              <a:picLocks noChangeAspect="1"/>
            </p:cNvPicPr>
            <p:nvPr/>
          </p:nvPicPr>
          <p:blipFill>
            <a:blip r:embed="rId3013">
                </a:blip>
            <a:srcRect/>
            <a:stretch>
              <a:fillRect/>
            </a:stretch>
          </p:blipFill>
          <p:spPr>
            <a:xfrm rot="0" flipV="0" flipH="0">
              <a:off x="2311400" y="1511300"/>
              <a:ext cx="952500" cy="165100"/>
            </a:xfrm>
            <a:prstGeom prst="rect">
              <a:avLst/>
            </a:prstGeom>
          </p:spPr>
        </p:pic>
        <p:pic>
          <p:nvPicPr>
            <p:cNvPr id="3014" name="image 3014"/>
            <p:cNvPicPr>
              <a:picLocks noChangeAspect="1"/>
            </p:cNvPicPr>
            <p:nvPr/>
          </p:nvPicPr>
          <p:blipFill>
            <a:blip r:embed="rId3014">
                </a:blip>
            <a:srcRect/>
            <a:stretch>
              <a:fillRect/>
            </a:stretch>
          </p:blipFill>
          <p:spPr>
            <a:xfrm rot="0" flipV="0" flipH="0">
              <a:off x="2311400" y="1879600"/>
              <a:ext cx="952500" cy="165100"/>
            </a:xfrm>
            <a:prstGeom prst="rect">
              <a:avLst/>
            </a:prstGeom>
          </p:spPr>
        </p:pic>
      </p:grpSp>
      <p:pic>
        <p:nvPicPr>
          <p:cNvPr id="3015" name="image 3015"/>
          <p:cNvPicPr>
            <a:picLocks noChangeAspect="1"/>
          </p:cNvPicPr>
          <p:nvPr/>
        </p:nvPicPr>
        <p:blipFill>
          <a:blip r:embed="rId3015">
                </a:blip>
          <a:srcRect/>
          <a:stretch>
            <a:fillRect/>
          </a:stretch>
        </p:blipFill>
        <p:spPr>
          <a:xfrm rot="10800000" flipV="0" flipH="0">
            <a:off x="0" y="-39579"/>
            <a:ext cx="21463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image 401"/>
          <p:cNvPicPr>
            <a:picLocks noChangeAspect="1"/>
          </p:cNvPicPr>
          <p:nvPr/>
        </p:nvPicPr>
        <p:blipFill>
          <a:blip r:embed="rId401">
            <a:alphaModFix amt="50000"/>
          </a:blip>
          <a:srcRect/>
          <a:stretch>
            <a:fillRect/>
          </a:stretch>
        </p:blipFill>
        <p:spPr>
          <a:xfrm rot="0" flipV="0" flipH="0">
            <a:off x="19673359" y="787400"/>
            <a:ext cx="3505200" cy="1333500"/>
          </a:xfrm>
          <a:prstGeom prst="rect">
            <a:avLst/>
          </a:prstGeom>
        </p:spPr>
      </p:pic>
      <p:sp>
        <p:nvSpPr>
          <p:cNvPr id="402" name="Object 402"/>
          <p:cNvSpPr txBox="1"/>
          <p:nvPr/>
        </p:nvSpPr>
        <p:spPr>
          <a:xfrm>
            <a:off x="3652449" y="1028700"/>
            <a:ext cx="6477000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00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新增用户来源</a:t>
            </a:r>
            <a:endParaRPr lang="zh-CN" altLang="en-US"/>
          </a:p>
        </p:txBody>
      </p:sp>
      <p:sp>
        <p:nvSpPr>
          <p:cNvPr id="403" name="Object 403"/>
          <p:cNvSpPr txBox="1"/>
          <p:nvPr/>
        </p:nvSpPr>
        <p:spPr>
          <a:xfrm>
            <a:off x="3674874" y="1714500"/>
            <a:ext cx="8670812" cy="330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100" i="0" b="0" dirty="0" smtClean="0" lang="zh-CN">
                <a:solidFill>
                  <a:srgbClr val="333333"/>
                </a:solidFill>
                <a:latin typeface="OPPOSans-M"/>
                <a:ea typeface="OPPOSans-M"/>
              </a:rPr>
              <a:t>Report on Marketing Department's Post Competition </a:t>
            </a:r>
            <a:endParaRPr lang="zh-CN" altLang="en-US"/>
          </a:p>
        </p:txBody>
      </p:sp>
      <p:grpSp>
        <p:nvGrpSpPr>
          <p:cNvPr id="404" name="组合 404"/>
          <p:cNvGrpSpPr/>
          <p:nvPr/>
        </p:nvGrpSpPr>
        <p:grpSpPr>
          <a:xfrm>
            <a:off x="13962285" y="4856834"/>
            <a:ext cx="8955753" cy="1130300"/>
            <a:chOff x="13962285" y="4856834"/>
            <a:chExt cx="8955753" cy="1130300"/>
          </a:xfrm>
        </p:grpSpPr>
        <p:sp>
          <p:nvSpPr>
            <p:cNvPr id="405" name="Object 405"/>
            <p:cNvSpPr txBox="1"/>
            <p:nvPr/>
          </p:nvSpPr>
          <p:spPr>
            <a:xfrm>
              <a:off x="14120989" y="4780634"/>
              <a:ext cx="8949450" cy="1130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33333"/>
                </a:lnSpc>
              </a:pPr>
              <a:r>
                <a:rPr sz="2800" i="0" b="1" dirty="0" smtClean="0" lang="zh-CN">
                  <a:solidFill>
                    <a:srgbClr val="4A4A4A"/>
                  </a:solidFill>
                  <a:latin typeface="OPPOSans-B"/>
                  <a:ea typeface="OPPOSans-B"/>
                </a:rPr>
                <a:t>新增用户量分析</a:t>
              </a:r>
              <a:p>
                <a:pPr algn="l">
                  <a:br>
                    <a:rPr lang="en-US" altLang="zh-CN" dirty="0"/>
                  </a:br>
                </a:pPr>
                <a:endParaRPr lang="zh-CN" altLang="en-US" dirty="0" sz="2800"/>
              </a:p>
              <a:endParaRPr lang="zh-CN" altLang="en-US" sz="2800"/>
            </a:p>
            <a:p>
              <a:pPr algn="l">
                <a:lnSpc>
                  <a:spcPct val="133333"/>
                </a:lnSpc>
              </a:pPr>
              <a:r>
                <a:rPr sz="2800" i="0" b="0" dirty="0" smtClean="0" lang="zh-CN">
                  <a:solidFill>
                    <a:srgbClr val="4A4A4A"/>
                  </a:solidFill>
                  <a:latin typeface="OPPOSans-R"/>
                  <a:ea typeface="OPPOSans-R"/>
                </a:rPr>
                <a:t>本周的新增用户数，累计新增人数均未达到预期目标</a:t>
              </a:r>
              <a:p>
                <a:pPr algn="l">
                  <a:br>
                    <a:rPr lang="en-US" altLang="zh-CN" dirty="0"/>
                  </a:br>
                </a:pPr>
                <a:endParaRPr lang="zh-CN" altLang="en-US" dirty="0" sz="2800"/>
              </a:p>
              <a:endParaRPr lang="zh-CN" altLang="en-US" sz="2800"/>
            </a:p>
            <a:p>
              <a:pPr algn="l">
                <a:lnSpc>
                  <a:spcPct val="133333"/>
                </a:lnSpc>
              </a:pPr>
              <a:p>
                <a:pPr algn="l">
                  <a:br>
                    <a:rPr lang="en-US" altLang="zh-CN" dirty="0"/>
                  </a:br>
                </a:pPr>
                <a:endParaRPr lang="zh-CN" altLang="en-US" dirty="0" sz="2800"/>
              </a:p>
              <a:endParaRPr lang="zh-CN" altLang="en-US"/>
            </a:p>
          </p:txBody>
        </p:sp>
        <p:pic>
          <p:nvPicPr>
            <p:cNvPr id="407" name="image 407"/>
            <p:cNvPicPr>
              <a:picLocks noChangeAspect="1"/>
            </p:cNvPicPr>
            <p:nvPr/>
          </p:nvPicPr>
          <p:blipFill>
            <a:blip r:embed="rId407">
                </a:blip>
            <a:srcRect/>
            <a:stretch>
              <a:fillRect/>
            </a:stretch>
          </p:blipFill>
          <p:spPr>
            <a:xfrm rot="0" flipV="0" flipH="0">
              <a:off x="13962285" y="5029598"/>
              <a:ext cx="159000" cy="159000"/>
            </a:xfrm>
            <a:prstGeom prst="rect">
              <a:avLst/>
            </a:prstGeom>
          </p:spPr>
        </p:pic>
      </p:grpSp>
      <p:grpSp>
        <p:nvGrpSpPr>
          <p:cNvPr id="408" name="组合 408"/>
          <p:cNvGrpSpPr/>
          <p:nvPr/>
        </p:nvGrpSpPr>
        <p:grpSpPr>
          <a:xfrm>
            <a:off x="13962285" y="7170065"/>
            <a:ext cx="7882606" cy="1689100"/>
            <a:chOff x="13962285" y="7170065"/>
            <a:chExt cx="7882606" cy="1689100"/>
          </a:xfrm>
        </p:grpSpPr>
        <p:sp>
          <p:nvSpPr>
            <p:cNvPr id="409" name="Object 409"/>
            <p:cNvSpPr txBox="1"/>
            <p:nvPr/>
          </p:nvSpPr>
          <p:spPr>
            <a:xfrm>
              <a:off x="14120989" y="7093865"/>
              <a:ext cx="7876303" cy="1689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33333"/>
                </a:lnSpc>
              </a:pPr>
              <a:r>
                <a:rPr sz="2800" i="0" b="1" dirty="0" smtClean="0" lang="zh-CN">
                  <a:solidFill>
                    <a:srgbClr val="4A4A4A"/>
                  </a:solidFill>
                  <a:latin typeface="OPPOSans-B"/>
                  <a:ea typeface="OPPOSans-B"/>
                </a:rPr>
                <a:t>可能原因分析</a:t>
              </a:r>
              <a:p>
                <a:pPr algn="l">
                  <a:br>
                    <a:rPr lang="en-US" altLang="zh-CN" dirty="0"/>
                  </a:br>
                </a:pPr>
                <a:endParaRPr lang="zh-CN" altLang="en-US" dirty="0" sz="2800"/>
              </a:p>
              <a:endParaRPr lang="zh-CN" altLang="en-US" sz="2800"/>
            </a:p>
            <a:p>
              <a:pPr algn="l">
                <a:lnSpc>
                  <a:spcPct val="133333"/>
                </a:lnSpc>
              </a:pPr>
              <a:r>
                <a:rPr sz="2800" i="0" b="0" dirty="0" smtClean="0" lang="zh-CN">
                  <a:solidFill>
                    <a:srgbClr val="4A4A4A"/>
                  </a:solidFill>
                  <a:latin typeface="OPPOSans-R"/>
                  <a:ea typeface="OPPOSans-R"/>
                </a:rPr>
                <a:t>新增的用户量是关键的运营指标数据，可能与广告投放不足或广告没有精准投放有关</a:t>
              </a:r>
              <a:p>
                <a:pPr algn="l">
                  <a:br>
                    <a:rPr lang="en-US" altLang="zh-CN" dirty="0"/>
                  </a:br>
                </a:pPr>
                <a:endParaRPr lang="zh-CN" altLang="en-US" dirty="0" sz="2800"/>
              </a:p>
              <a:endParaRPr lang="zh-CN" altLang="en-US" sz="2800"/>
            </a:p>
            <a:p>
              <a:pPr algn="l">
                <a:lnSpc>
                  <a:spcPct val="133333"/>
                </a:lnSpc>
              </a:pPr>
              <a:p>
                <a:pPr algn="l">
                  <a:br>
                    <a:rPr lang="en-US" altLang="zh-CN" dirty="0"/>
                  </a:br>
                </a:pPr>
                <a:endParaRPr lang="zh-CN" altLang="en-US" dirty="0" sz="2800"/>
              </a:p>
              <a:endParaRPr lang="zh-CN" altLang="en-US"/>
            </a:p>
          </p:txBody>
        </p:sp>
        <p:pic>
          <p:nvPicPr>
            <p:cNvPr id="4011" name="image 4011"/>
            <p:cNvPicPr>
              <a:picLocks noChangeAspect="1"/>
            </p:cNvPicPr>
            <p:nvPr/>
          </p:nvPicPr>
          <p:blipFill>
            <a:blip r:embed="rId4011">
                </a:blip>
            <a:srcRect/>
            <a:stretch>
              <a:fillRect/>
            </a:stretch>
          </p:blipFill>
          <p:spPr>
            <a:xfrm rot="0" flipV="0" flipH="0">
              <a:off x="13962285" y="7342828"/>
              <a:ext cx="159000" cy="159000"/>
            </a:xfrm>
            <a:prstGeom prst="rect">
              <a:avLst/>
            </a:prstGeom>
          </p:spPr>
        </p:pic>
      </p:grpSp>
      <p:pic>
        <p:nvPicPr>
          <p:cNvPr id="4012" name="image 4012"/>
          <p:cNvPicPr>
            <a:picLocks noChangeAspect="1"/>
          </p:cNvPicPr>
          <p:nvPr/>
        </p:nvPicPr>
        <p:blipFill>
          <a:blip r:embed="rId4012">
                </a:blip>
          <a:srcRect/>
          <a:stretch>
            <a:fillRect/>
          </a:stretch>
        </p:blipFill>
        <p:spPr>
          <a:xfrm rot="0" flipV="0" flipH="0">
            <a:off x="1550191" y="2454491"/>
            <a:ext cx="10641808" cy="9381908"/>
          </a:xfrm>
          <a:prstGeom prst="rect">
            <a:avLst/>
          </a:prstGeom>
        </p:spPr>
      </p:pic>
      <p:grpSp>
        <p:nvGrpSpPr>
          <p:cNvPr id="4013" name="组合 4013"/>
          <p:cNvGrpSpPr/>
          <p:nvPr/>
        </p:nvGrpSpPr>
        <p:grpSpPr>
          <a:xfrm>
            <a:off x="2311400" y="1143000"/>
            <a:ext cx="952500" cy="901700"/>
            <a:chOff x="2311400" y="1143000"/>
            <a:chExt cx="952500" cy="901700"/>
          </a:xfrm>
        </p:grpSpPr>
        <p:pic>
          <p:nvPicPr>
            <p:cNvPr id="4014" name="image 4014"/>
            <p:cNvPicPr>
              <a:picLocks noChangeAspect="1"/>
            </p:cNvPicPr>
            <p:nvPr/>
          </p:nvPicPr>
          <p:blipFill>
            <a:blip r:embed="rId4014">
                </a:blip>
            <a:srcRect/>
            <a:stretch>
              <a:fillRect/>
            </a:stretch>
          </p:blipFill>
          <p:spPr>
            <a:xfrm rot="0" flipV="0" flipH="0">
              <a:off x="2311400" y="1143000"/>
              <a:ext cx="952500" cy="165100"/>
            </a:xfrm>
            <a:prstGeom prst="rect">
              <a:avLst/>
            </a:prstGeom>
          </p:spPr>
        </p:pic>
        <p:pic>
          <p:nvPicPr>
            <p:cNvPr id="4015" name="image 4015"/>
            <p:cNvPicPr>
              <a:picLocks noChangeAspect="1"/>
            </p:cNvPicPr>
            <p:nvPr/>
          </p:nvPicPr>
          <p:blipFill>
            <a:blip r:embed="rId4015">
                </a:blip>
            <a:srcRect/>
            <a:stretch>
              <a:fillRect/>
            </a:stretch>
          </p:blipFill>
          <p:spPr>
            <a:xfrm rot="0" flipV="0" flipH="0">
              <a:off x="2311400" y="1511300"/>
              <a:ext cx="952500" cy="165100"/>
            </a:xfrm>
            <a:prstGeom prst="rect">
              <a:avLst/>
            </a:prstGeom>
          </p:spPr>
        </p:pic>
        <p:pic>
          <p:nvPicPr>
            <p:cNvPr id="4016" name="image 4016"/>
            <p:cNvPicPr>
              <a:picLocks noChangeAspect="1"/>
            </p:cNvPicPr>
            <p:nvPr/>
          </p:nvPicPr>
          <p:blipFill>
            <a:blip r:embed="rId4016">
                </a:blip>
            <a:srcRect/>
            <a:stretch>
              <a:fillRect/>
            </a:stretch>
          </p:blipFill>
          <p:spPr>
            <a:xfrm rot="0" flipV="0" flipH="0">
              <a:off x="2311400" y="1879600"/>
              <a:ext cx="952500" cy="165100"/>
            </a:xfrm>
            <a:prstGeom prst="rect">
              <a:avLst/>
            </a:prstGeom>
          </p:spPr>
        </p:pic>
      </p:grpSp>
      <p:pic>
        <p:nvPicPr>
          <p:cNvPr id="4017" name="image 4017"/>
          <p:cNvPicPr>
            <a:picLocks noChangeAspect="1"/>
          </p:cNvPicPr>
          <p:nvPr/>
        </p:nvPicPr>
        <p:blipFill>
          <a:blip r:embed="rId4017">
                </a:blip>
          <a:srcRect/>
          <a:stretch>
            <a:fillRect/>
          </a:stretch>
        </p:blipFill>
        <p:spPr>
          <a:xfrm rot="10800000" flipV="0" flipH="0">
            <a:off x="0" y="-39579"/>
            <a:ext cx="21463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Object 501"/>
          <p:cNvSpPr txBox="1"/>
          <p:nvPr/>
        </p:nvSpPr>
        <p:spPr>
          <a:xfrm>
            <a:off x="3516440" y="1066800"/>
            <a:ext cx="6477000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00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调研用户流失原因</a:t>
            </a:r>
            <a:endParaRPr lang="zh-CN" altLang="en-US"/>
          </a:p>
        </p:txBody>
      </p:sp>
      <p:sp>
        <p:nvSpPr>
          <p:cNvPr id="502" name="Object 502"/>
          <p:cNvSpPr txBox="1"/>
          <p:nvPr/>
        </p:nvSpPr>
        <p:spPr>
          <a:xfrm>
            <a:off x="3516440" y="1752600"/>
            <a:ext cx="8827959" cy="330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100" i="0" b="0" dirty="0" smtClean="0" lang="zh-CN">
                <a:solidFill>
                  <a:srgbClr val="333333"/>
                </a:solidFill>
                <a:latin typeface="OPPOSans-M"/>
                <a:ea typeface="OPPOSans-M"/>
              </a:rPr>
              <a:t>Report on Marketing Department's Post Competition </a:t>
            </a:r>
            <a:endParaRPr lang="zh-CN" altLang="en-US"/>
          </a:p>
        </p:txBody>
      </p:sp>
      <p:grpSp>
        <p:nvGrpSpPr>
          <p:cNvPr id="503" name="组合 503"/>
          <p:cNvGrpSpPr/>
          <p:nvPr/>
        </p:nvGrpSpPr>
        <p:grpSpPr>
          <a:xfrm>
            <a:off x="22161500" y="12674600"/>
            <a:ext cx="939800" cy="203200"/>
            <a:chOff x="22161500" y="12674600"/>
            <a:chExt cx="939800" cy="203200"/>
          </a:xfrm>
        </p:grpSpPr>
        <p:pic>
          <p:nvPicPr>
            <p:cNvPr id="504" name="image 504"/>
            <p:cNvPicPr>
              <a:picLocks noChangeAspect="1"/>
            </p:cNvPicPr>
            <p:nvPr/>
          </p:nvPicPr>
          <p:blipFill>
            <a:blip r:embed="rId504">
              <a:alphaModFix amt="50196"/>
            </a:blip>
            <a:srcRect/>
            <a:stretch>
              <a:fillRect/>
            </a:stretch>
          </p:blipFill>
          <p:spPr>
            <a:xfrm rot="0" flipV="0" flipH="0">
              <a:off x="22161500" y="12674600"/>
              <a:ext cx="203200" cy="203200"/>
            </a:xfrm>
            <a:prstGeom prst="rect">
              <a:avLst/>
            </a:prstGeom>
          </p:spPr>
        </p:pic>
        <p:pic>
          <p:nvPicPr>
            <p:cNvPr id="505" name="image 505"/>
            <p:cNvPicPr>
              <a:picLocks noChangeAspect="1"/>
            </p:cNvPicPr>
            <p:nvPr/>
          </p:nvPicPr>
          <p:blipFill>
            <a:blip r:embed="rId505">
              <a:alphaModFix amt="50196"/>
            </a:blip>
            <a:srcRect/>
            <a:stretch>
              <a:fillRect/>
            </a:stretch>
          </p:blipFill>
          <p:spPr>
            <a:xfrm rot="0" flipV="0" flipH="0">
              <a:off x="22529800" y="12674600"/>
              <a:ext cx="203200" cy="203200"/>
            </a:xfrm>
            <a:prstGeom prst="rect">
              <a:avLst/>
            </a:prstGeom>
          </p:spPr>
        </p:pic>
        <p:pic>
          <p:nvPicPr>
            <p:cNvPr id="506" name="image 506"/>
            <p:cNvPicPr>
              <a:picLocks noChangeAspect="1"/>
            </p:cNvPicPr>
            <p:nvPr/>
          </p:nvPicPr>
          <p:blipFill>
            <a:blip r:embed="rId506">
              <a:alphaModFix amt="50196"/>
            </a:blip>
            <a:srcRect/>
            <a:stretch>
              <a:fillRect/>
            </a:stretch>
          </p:blipFill>
          <p:spPr>
            <a:xfrm rot="0" flipV="0" flipH="0">
              <a:off x="22898100" y="12674600"/>
              <a:ext cx="203200" cy="203200"/>
            </a:xfrm>
            <a:prstGeom prst="rect">
              <a:avLst/>
            </a:prstGeom>
          </p:spPr>
        </p:pic>
      </p:grpSp>
      <p:pic>
        <p:nvPicPr>
          <p:cNvPr id="507" name="image 507"/>
          <p:cNvPicPr>
            <a:picLocks noChangeAspect="1"/>
          </p:cNvPicPr>
          <p:nvPr/>
        </p:nvPicPr>
        <p:blipFill>
          <a:blip r:embed="rId507">
                </a:blip>
          <a:srcRect/>
          <a:stretch>
            <a:fillRect/>
          </a:stretch>
        </p:blipFill>
        <p:spPr>
          <a:xfrm rot="0" flipV="0" flipH="0">
            <a:off x="1535631" y="1752604"/>
            <a:ext cx="12108342" cy="10052859"/>
          </a:xfrm>
          <a:prstGeom prst="rect">
            <a:avLst/>
          </a:prstGeom>
        </p:spPr>
      </p:pic>
      <p:grpSp>
        <p:nvGrpSpPr>
          <p:cNvPr id="508" name="组合 508"/>
          <p:cNvGrpSpPr/>
          <p:nvPr/>
        </p:nvGrpSpPr>
        <p:grpSpPr>
          <a:xfrm>
            <a:off x="14145546" y="5427788"/>
            <a:ext cx="8955753" cy="3390900"/>
            <a:chOff x="14145546" y="5427788"/>
            <a:chExt cx="8955753" cy="3390900"/>
          </a:xfrm>
        </p:grpSpPr>
        <p:sp>
          <p:nvSpPr>
            <p:cNvPr id="509" name="Object 509"/>
            <p:cNvSpPr txBox="1"/>
            <p:nvPr/>
          </p:nvSpPr>
          <p:spPr>
            <a:xfrm>
              <a:off x="14304249" y="5351588"/>
              <a:ext cx="8949450" cy="33909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33333"/>
                </a:lnSpc>
              </a:pPr>
              <a:r>
                <a:rPr sz="2800" i="0" b="0" dirty="0" smtClean="0" lang="zh-CN">
                  <a:solidFill>
                    <a:srgbClr val="4A4A4A"/>
                  </a:solidFill>
                  <a:latin typeface="OPPOSans-B"/>
                  <a:ea typeface="OPPOSans-B"/>
                </a:rPr>
                <a:t>对应优化策略</a:t>
              </a:r>
              <a:p>
                <a:pPr algn="l">
                  <a:br>
                    <a:rPr lang="en-US" altLang="zh-CN" dirty="0"/>
                  </a:br>
                </a:pPr>
                <a:endParaRPr lang="zh-CN" altLang="en-US" dirty="0" sz="2800"/>
              </a:p>
              <a:endParaRPr lang="zh-CN" altLang="en-US" sz="2800"/>
            </a:p>
            <a:p>
              <a:pPr algn="l">
                <a:lnSpc>
                  <a:spcPct val="133333"/>
                </a:lnSpc>
              </a:pPr>
              <a:p>
                <a:pPr algn="l">
                  <a:br>
                    <a:rPr lang="en-US" altLang="zh-CN" dirty="0"/>
                  </a:br>
                </a:pPr>
                <a:endParaRPr lang="zh-CN" altLang="en-US" dirty="0" sz="2800"/>
              </a:p>
              <a:r>
                <a:rPr sz="2800" i="0" b="0" dirty="0" smtClean="0" lang="zh-CN">
                  <a:solidFill>
                    <a:srgbClr val="4A4A4A"/>
                  </a:solidFill>
                  <a:latin typeface="OPPOSans-R"/>
                  <a:ea typeface="OPPOSans-R"/>
                </a:rPr>
                <a:t>在下一周运营策略应该从用户留存策略做出相应的改变：</a:t>
              </a:r>
              <a:endParaRPr lang="zh-CN" altLang="en-US" sz="2800"/>
            </a:p>
            <a:p>
              <a:pPr algn="l">
                <a:lnSpc>
                  <a:spcPct val="133333"/>
                </a:lnSpc>
              </a:pPr>
              <a:r>
                <a:rPr sz="2800" i="0" b="0" dirty="0" smtClean="0" lang="zh-CN">
                  <a:solidFill>
                    <a:srgbClr val="4A4A4A"/>
                  </a:solidFill>
                  <a:latin typeface="OPPOSans-R"/>
                  <a:ea typeface="OPPOSans-R"/>
                </a:rPr>
                <a:t>思考如何能留住用户，降低流失率</a:t>
              </a:r>
              <a:endParaRPr lang="zh-CN" altLang="en-US" sz="2800"/>
            </a:p>
            <a:p>
              <a:pPr algn="l">
                <a:lnSpc>
                  <a:spcPct val="133333"/>
                </a:lnSpc>
              </a:pPr>
              <a:r>
                <a:rPr sz="2800" i="0" b="0" dirty="0" smtClean="0" lang="zh-CN">
                  <a:solidFill>
                    <a:srgbClr val="4A4A4A"/>
                  </a:solidFill>
                  <a:latin typeface="OPPOSans-R"/>
                  <a:ea typeface="OPPOSans-R"/>
                </a:rPr>
                <a:t>从调研结果中看，最多用户反映是不了解产品的用途以及产品不好用，从此下手改进产品，优化产品说明。</a:t>
              </a:r>
              <a:endParaRPr lang="zh-CN" altLang="en-US"/>
            </a:p>
          </p:txBody>
        </p:sp>
        <p:pic>
          <p:nvPicPr>
            <p:cNvPr id="5011" name="image 5011"/>
            <p:cNvPicPr>
              <a:picLocks noChangeAspect="1"/>
            </p:cNvPicPr>
            <p:nvPr/>
          </p:nvPicPr>
          <p:blipFill>
            <a:blip r:embed="rId5011">
                </a:blip>
            <a:srcRect/>
            <a:stretch>
              <a:fillRect/>
            </a:stretch>
          </p:blipFill>
          <p:spPr>
            <a:xfrm rot="0" flipV="0" flipH="0">
              <a:off x="14145546" y="5600552"/>
              <a:ext cx="159000" cy="159000"/>
            </a:xfrm>
            <a:prstGeom prst="rect">
              <a:avLst/>
            </a:prstGeom>
          </p:spPr>
        </p:pic>
      </p:grpSp>
      <p:grpSp>
        <p:nvGrpSpPr>
          <p:cNvPr id="5012" name="组合 5012"/>
          <p:cNvGrpSpPr/>
          <p:nvPr/>
        </p:nvGrpSpPr>
        <p:grpSpPr>
          <a:xfrm>
            <a:off x="2311400" y="1143000"/>
            <a:ext cx="952500" cy="901700"/>
            <a:chOff x="2311400" y="1143000"/>
            <a:chExt cx="952500" cy="901700"/>
          </a:xfrm>
        </p:grpSpPr>
        <p:pic>
          <p:nvPicPr>
            <p:cNvPr id="5013" name="image 5013"/>
            <p:cNvPicPr>
              <a:picLocks noChangeAspect="1"/>
            </p:cNvPicPr>
            <p:nvPr/>
          </p:nvPicPr>
          <p:blipFill>
            <a:blip r:embed="rId5013">
                </a:blip>
            <a:srcRect/>
            <a:stretch>
              <a:fillRect/>
            </a:stretch>
          </p:blipFill>
          <p:spPr>
            <a:xfrm rot="0" flipV="0" flipH="0">
              <a:off x="2311400" y="1143000"/>
              <a:ext cx="952500" cy="165100"/>
            </a:xfrm>
            <a:prstGeom prst="rect">
              <a:avLst/>
            </a:prstGeom>
          </p:spPr>
        </p:pic>
        <p:pic>
          <p:nvPicPr>
            <p:cNvPr id="5014" name="image 5014"/>
            <p:cNvPicPr>
              <a:picLocks noChangeAspect="1"/>
            </p:cNvPicPr>
            <p:nvPr/>
          </p:nvPicPr>
          <p:blipFill>
            <a:blip r:embed="rId5014">
                </a:blip>
            <a:srcRect/>
            <a:stretch>
              <a:fillRect/>
            </a:stretch>
          </p:blipFill>
          <p:spPr>
            <a:xfrm rot="0" flipV="0" flipH="0">
              <a:off x="2311400" y="1511300"/>
              <a:ext cx="952500" cy="165100"/>
            </a:xfrm>
            <a:prstGeom prst="rect">
              <a:avLst/>
            </a:prstGeom>
          </p:spPr>
        </p:pic>
        <p:pic>
          <p:nvPicPr>
            <p:cNvPr id="5015" name="image 5015"/>
            <p:cNvPicPr>
              <a:picLocks noChangeAspect="1"/>
            </p:cNvPicPr>
            <p:nvPr/>
          </p:nvPicPr>
          <p:blipFill>
            <a:blip r:embed="rId5015">
                </a:blip>
            <a:srcRect/>
            <a:stretch>
              <a:fillRect/>
            </a:stretch>
          </p:blipFill>
          <p:spPr>
            <a:xfrm rot="0" flipV="0" flipH="0">
              <a:off x="2311400" y="1879600"/>
              <a:ext cx="952500" cy="165100"/>
            </a:xfrm>
            <a:prstGeom prst="rect">
              <a:avLst/>
            </a:prstGeom>
          </p:spPr>
        </p:pic>
      </p:grpSp>
      <p:pic>
        <p:nvPicPr>
          <p:cNvPr id="5016" name="image 5016"/>
          <p:cNvPicPr>
            <a:picLocks noChangeAspect="1"/>
          </p:cNvPicPr>
          <p:nvPr/>
        </p:nvPicPr>
        <p:blipFill>
          <a:blip r:embed="rId5016">
                </a:blip>
          <a:srcRect/>
          <a:stretch>
            <a:fillRect/>
          </a:stretch>
        </p:blipFill>
        <p:spPr>
          <a:xfrm rot="10800000" flipV="0" flipH="0">
            <a:off x="0" y="-39579"/>
            <a:ext cx="21463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image 601"/>
          <p:cNvPicPr>
            <a:picLocks noChangeAspect="1"/>
          </p:cNvPicPr>
          <p:nvPr/>
        </p:nvPicPr>
        <p:blipFill>
          <a:blip r:embed="rId601">
            <a:alphaModFix amt="50000"/>
          </a:blip>
          <a:srcRect/>
          <a:stretch>
            <a:fillRect/>
          </a:stretch>
        </p:blipFill>
        <p:spPr>
          <a:xfrm rot="0" flipV="0" flipH="0">
            <a:off x="19065097" y="787400"/>
            <a:ext cx="3505200" cy="1333500"/>
          </a:xfrm>
          <a:prstGeom prst="rect">
            <a:avLst/>
          </a:prstGeom>
        </p:spPr>
      </p:pic>
      <p:sp>
        <p:nvSpPr>
          <p:cNvPr id="602" name="Object 602"/>
          <p:cNvSpPr txBox="1"/>
          <p:nvPr/>
        </p:nvSpPr>
        <p:spPr>
          <a:xfrm>
            <a:off x="3652449" y="1028700"/>
            <a:ext cx="6477000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00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用户留存率</a:t>
            </a:r>
            <a:endParaRPr lang="zh-CN" altLang="en-US"/>
          </a:p>
        </p:txBody>
      </p:sp>
      <p:sp>
        <p:nvSpPr>
          <p:cNvPr id="603" name="Object 603"/>
          <p:cNvSpPr txBox="1"/>
          <p:nvPr/>
        </p:nvSpPr>
        <p:spPr>
          <a:xfrm>
            <a:off x="3674874" y="1714500"/>
            <a:ext cx="8670812" cy="330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100" i="0" b="0" dirty="0" smtClean="0" lang="zh-CN">
                <a:solidFill>
                  <a:srgbClr val="333333"/>
                </a:solidFill>
                <a:latin typeface="OPPOSans-M"/>
                <a:ea typeface="OPPOSans-M"/>
              </a:rPr>
              <a:t>Report on Marketing Department's Post Competition </a:t>
            </a:r>
            <a:endParaRPr lang="zh-CN" altLang="en-US"/>
          </a:p>
        </p:txBody>
      </p:sp>
      <p:pic>
        <p:nvPicPr>
          <p:cNvPr id="604" name="image 604"/>
          <p:cNvPicPr>
            <a:picLocks noChangeAspect="1"/>
          </p:cNvPicPr>
          <p:nvPr/>
        </p:nvPicPr>
        <p:blipFill>
          <a:blip r:embed="rId604">
                </a:blip>
          <a:srcRect/>
          <a:stretch>
            <a:fillRect/>
          </a:stretch>
        </p:blipFill>
        <p:spPr>
          <a:xfrm rot="0" flipV="0" flipH="0">
            <a:off x="1930567" y="6103552"/>
            <a:ext cx="21613494" cy="5902209"/>
          </a:xfrm>
          <a:prstGeom prst="rect">
            <a:avLst/>
          </a:prstGeom>
        </p:spPr>
      </p:pic>
      <p:grpSp>
        <p:nvGrpSpPr>
          <p:cNvPr id="605" name="组合 605"/>
          <p:cNvGrpSpPr/>
          <p:nvPr/>
        </p:nvGrpSpPr>
        <p:grpSpPr>
          <a:xfrm>
            <a:off x="13169580" y="3668207"/>
            <a:ext cx="9400717" cy="2819400"/>
            <a:chOff x="13169580" y="3668207"/>
            <a:chExt cx="9400717" cy="2819400"/>
          </a:xfrm>
        </p:grpSpPr>
        <p:sp>
          <p:nvSpPr>
            <p:cNvPr id="606" name="Object 606"/>
            <p:cNvSpPr txBox="1"/>
            <p:nvPr/>
          </p:nvSpPr>
          <p:spPr>
            <a:xfrm>
              <a:off x="13328283" y="3592007"/>
              <a:ext cx="9394413" cy="2819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33333"/>
                </a:lnSpc>
              </a:pPr>
              <a:r>
                <a:rPr sz="2800" i="0" b="1" dirty="0" smtClean="0" lang="zh-CN">
                  <a:solidFill>
                    <a:srgbClr val="4A4A4A"/>
                  </a:solidFill>
                  <a:latin typeface="OPPOSans-B"/>
                  <a:ea typeface="OPPOSans-B"/>
                </a:rPr>
                <a:t>留存率较低</a:t>
              </a:r>
              <a:p>
                <a:pPr algn="l">
                  <a:br>
                    <a:rPr lang="en-US" altLang="zh-CN" dirty="0"/>
                  </a:br>
                </a:pPr>
                <a:endParaRPr lang="zh-CN" altLang="en-US" dirty="0" sz="2800"/>
              </a:p>
              <a:endParaRPr lang="zh-CN" altLang="en-US" sz="2800"/>
            </a:p>
            <a:p>
              <a:pPr algn="l">
                <a:lnSpc>
                  <a:spcPct val="133333"/>
                </a:lnSpc>
              </a:pPr>
              <a:r>
                <a:rPr sz="2800" i="0" b="0" dirty="0" smtClean="0" lang="zh-CN">
                  <a:solidFill>
                    <a:srgbClr val="4A4A4A"/>
                  </a:solidFill>
                  <a:latin typeface="OPPOSans-R"/>
                  <a:ea typeface="OPPOSans-R"/>
                </a:rPr>
                <a:t>通过一周留存率数据的变化，可看出用户体验完一个完整周期后满意度不高。</a:t>
              </a:r>
              <a:endParaRPr lang="zh-CN" altLang="en-US" sz="2800"/>
            </a:p>
            <a:p>
              <a:pPr algn="l">
                <a:lnSpc>
                  <a:spcPct val="133333"/>
                </a:lnSpc>
              </a:pPr>
              <a:r>
                <a:rPr sz="2800" i="0" b="0" dirty="0" smtClean="0" lang="zh-CN">
                  <a:solidFill>
                    <a:srgbClr val="4A4A4A"/>
                  </a:solidFill>
                  <a:latin typeface="OPPOSans-R"/>
                  <a:ea typeface="OPPOSans-R"/>
                </a:rPr>
                <a:t>特别是在1天后，有一个大幅度的下降，说明产品还不够吸引人，用户黏度较低。</a:t>
              </a:r>
              <a:endParaRPr lang="zh-CN" altLang="en-US"/>
            </a:p>
          </p:txBody>
        </p:sp>
        <p:pic>
          <p:nvPicPr>
            <p:cNvPr id="608" name="image 608"/>
            <p:cNvPicPr>
              <a:picLocks noChangeAspect="1"/>
            </p:cNvPicPr>
            <p:nvPr/>
          </p:nvPicPr>
          <p:blipFill>
            <a:blip r:embed="rId608">
                </a:blip>
            <a:srcRect/>
            <a:stretch>
              <a:fillRect/>
            </a:stretch>
          </p:blipFill>
          <p:spPr>
            <a:xfrm rot="0" flipV="0" flipH="0">
              <a:off x="13169580" y="3840971"/>
              <a:ext cx="159000" cy="159000"/>
            </a:xfrm>
            <a:prstGeom prst="rect">
              <a:avLst/>
            </a:prstGeom>
          </p:spPr>
        </p:pic>
      </p:grpSp>
      <p:grpSp>
        <p:nvGrpSpPr>
          <p:cNvPr id="609" name="组合 609"/>
          <p:cNvGrpSpPr/>
          <p:nvPr/>
        </p:nvGrpSpPr>
        <p:grpSpPr>
          <a:xfrm>
            <a:off x="2311400" y="1143000"/>
            <a:ext cx="952500" cy="901700"/>
            <a:chOff x="2311400" y="1143000"/>
            <a:chExt cx="952500" cy="901700"/>
          </a:xfrm>
        </p:grpSpPr>
        <p:pic>
          <p:nvPicPr>
            <p:cNvPr id="6010" name="image 6010"/>
            <p:cNvPicPr>
              <a:picLocks noChangeAspect="1"/>
            </p:cNvPicPr>
            <p:nvPr/>
          </p:nvPicPr>
          <p:blipFill>
            <a:blip r:embed="rId6010">
                </a:blip>
            <a:srcRect/>
            <a:stretch>
              <a:fillRect/>
            </a:stretch>
          </p:blipFill>
          <p:spPr>
            <a:xfrm rot="0" flipV="0" flipH="0">
              <a:off x="2311400" y="1143000"/>
              <a:ext cx="952500" cy="165100"/>
            </a:xfrm>
            <a:prstGeom prst="rect">
              <a:avLst/>
            </a:prstGeom>
          </p:spPr>
        </p:pic>
        <p:pic>
          <p:nvPicPr>
            <p:cNvPr id="6011" name="image 6011"/>
            <p:cNvPicPr>
              <a:picLocks noChangeAspect="1"/>
            </p:cNvPicPr>
            <p:nvPr/>
          </p:nvPicPr>
          <p:blipFill>
            <a:blip r:embed="rId6011">
                </a:blip>
            <a:srcRect/>
            <a:stretch>
              <a:fillRect/>
            </a:stretch>
          </p:blipFill>
          <p:spPr>
            <a:xfrm rot="0" flipV="0" flipH="0">
              <a:off x="2311400" y="1511300"/>
              <a:ext cx="952500" cy="165100"/>
            </a:xfrm>
            <a:prstGeom prst="rect">
              <a:avLst/>
            </a:prstGeom>
          </p:spPr>
        </p:pic>
        <p:pic>
          <p:nvPicPr>
            <p:cNvPr id="6012" name="image 6012"/>
            <p:cNvPicPr>
              <a:picLocks noChangeAspect="1"/>
            </p:cNvPicPr>
            <p:nvPr/>
          </p:nvPicPr>
          <p:blipFill>
            <a:blip r:embed="rId6012">
                </a:blip>
            <a:srcRect/>
            <a:stretch>
              <a:fillRect/>
            </a:stretch>
          </p:blipFill>
          <p:spPr>
            <a:xfrm rot="0" flipV="0" flipH="0">
              <a:off x="2311400" y="1879600"/>
              <a:ext cx="952500" cy="165100"/>
            </a:xfrm>
            <a:prstGeom prst="rect">
              <a:avLst/>
            </a:prstGeom>
          </p:spPr>
        </p:pic>
      </p:grpSp>
      <p:pic>
        <p:nvPicPr>
          <p:cNvPr id="6013" name="image 6013"/>
          <p:cNvPicPr>
            <a:picLocks noChangeAspect="1"/>
          </p:cNvPicPr>
          <p:nvPr/>
        </p:nvPicPr>
        <p:blipFill>
          <a:blip r:embed="rId6013">
                </a:blip>
          <a:srcRect/>
          <a:stretch>
            <a:fillRect/>
          </a:stretch>
        </p:blipFill>
        <p:spPr>
          <a:xfrm rot="10800000" flipV="0" flipH="0">
            <a:off x="0" y="-39579"/>
            <a:ext cx="21463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Object 701"/>
          <p:cNvSpPr txBox="1"/>
          <p:nvPr/>
        </p:nvSpPr>
        <p:spPr>
          <a:xfrm>
            <a:off x="3735347" y="1066800"/>
            <a:ext cx="6477000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00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本周回流的用户</a:t>
            </a:r>
            <a:endParaRPr lang="zh-CN" altLang="en-US"/>
          </a:p>
        </p:txBody>
      </p:sp>
      <p:sp>
        <p:nvSpPr>
          <p:cNvPr id="702" name="Object 702"/>
          <p:cNvSpPr txBox="1"/>
          <p:nvPr/>
        </p:nvSpPr>
        <p:spPr>
          <a:xfrm>
            <a:off x="3735347" y="1752600"/>
            <a:ext cx="8827959" cy="330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100" i="0" b="0" dirty="0" smtClean="0" lang="zh-CN">
                <a:solidFill>
                  <a:srgbClr val="333333"/>
                </a:solidFill>
                <a:latin typeface="OPPOSans-M"/>
                <a:ea typeface="OPPOSans-M"/>
              </a:rPr>
              <a:t>Report on Marketing Department's Post Competition </a:t>
            </a:r>
            <a:endParaRPr lang="zh-CN" altLang="en-US"/>
          </a:p>
        </p:txBody>
      </p:sp>
      <p:grpSp>
        <p:nvGrpSpPr>
          <p:cNvPr id="703" name="组合 703"/>
          <p:cNvGrpSpPr/>
          <p:nvPr/>
        </p:nvGrpSpPr>
        <p:grpSpPr>
          <a:xfrm>
            <a:off x="2146300" y="4215148"/>
            <a:ext cx="8955753" cy="1562100"/>
            <a:chOff x="2146300" y="4215148"/>
            <a:chExt cx="8955753" cy="1562100"/>
          </a:xfrm>
        </p:grpSpPr>
        <p:sp>
          <p:nvSpPr>
            <p:cNvPr id="704" name="Object 704"/>
            <p:cNvSpPr txBox="1"/>
            <p:nvPr/>
          </p:nvSpPr>
          <p:spPr>
            <a:xfrm>
              <a:off x="2305003" y="4138948"/>
              <a:ext cx="8949450" cy="1562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sz="2800" i="0" b="0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制定运营策略</a:t>
              </a:r>
              <a:p>
                <a:pPr algn="l">
                  <a:br>
                    <a:rPr lang="en-US" altLang="zh-CN" dirty="0"/>
                  </a:br>
                </a:pPr>
                <a:endParaRPr lang="zh-CN" altLang="en-US" dirty="0" sz="2800"/>
              </a:p>
              <a:endParaRPr lang="zh-CN" altLang="en-US" sz="2800"/>
            </a:p>
            <a:p>
              <a:pPr algn="l">
                <a:lnSpc>
                  <a:spcPct val="125000"/>
                </a:lnSpc>
              </a:pPr>
              <a:r>
                <a:rPr sz="2800" i="0" b="0" dirty="0" smtClean="0" lang="zh-CN">
                  <a:solidFill>
                    <a:srgbClr val="333333"/>
                  </a:solidFill>
                  <a:latin typeface="OPPOSans-R"/>
                  <a:ea typeface="OPPOSans-R"/>
                </a:rPr>
                <a:t>清晰了解到用户对某产品的黏性，并且可制定出所被用户接受得运营策略</a:t>
              </a:r>
              <a:endParaRPr lang="zh-CN" altLang="en-US"/>
            </a:p>
          </p:txBody>
        </p:sp>
        <p:pic>
          <p:nvPicPr>
            <p:cNvPr id="706" name="image 706"/>
            <p:cNvPicPr>
              <a:picLocks noChangeAspect="1"/>
            </p:cNvPicPr>
            <p:nvPr/>
          </p:nvPicPr>
          <p:blipFill>
            <a:blip r:embed="rId706">
                </a:blip>
            <a:srcRect/>
            <a:stretch>
              <a:fillRect/>
            </a:stretch>
          </p:blipFill>
          <p:spPr>
            <a:xfrm rot="0" flipV="0" flipH="0">
              <a:off x="2146300" y="4387912"/>
              <a:ext cx="159000" cy="159000"/>
            </a:xfrm>
            <a:prstGeom prst="rect">
              <a:avLst/>
            </a:prstGeom>
          </p:spPr>
        </p:pic>
      </p:grpSp>
      <p:pic>
        <p:nvPicPr>
          <p:cNvPr id="707" name="image 707"/>
          <p:cNvPicPr>
            <a:picLocks noChangeAspect="1"/>
          </p:cNvPicPr>
          <p:nvPr/>
        </p:nvPicPr>
        <p:blipFill>
          <a:blip r:embed="rId707">
                </a:blip>
          <a:srcRect/>
          <a:stretch>
            <a:fillRect/>
          </a:stretch>
        </p:blipFill>
        <p:spPr>
          <a:xfrm rot="0" flipV="0" flipH="0">
            <a:off x="12192000" y="3639673"/>
            <a:ext cx="10235064" cy="7478053"/>
          </a:xfrm>
          <a:prstGeom prst="rect">
            <a:avLst/>
          </a:prstGeom>
        </p:spPr>
      </p:pic>
      <p:grpSp>
        <p:nvGrpSpPr>
          <p:cNvPr id="708" name="组合 708"/>
          <p:cNvGrpSpPr/>
          <p:nvPr/>
        </p:nvGrpSpPr>
        <p:grpSpPr>
          <a:xfrm>
            <a:off x="2146300" y="6773781"/>
            <a:ext cx="8955753" cy="1041400"/>
            <a:chOff x="2146300" y="6773781"/>
            <a:chExt cx="8955753" cy="1041400"/>
          </a:xfrm>
        </p:grpSpPr>
        <p:sp>
          <p:nvSpPr>
            <p:cNvPr id="709" name="Object 709"/>
            <p:cNvSpPr txBox="1"/>
            <p:nvPr/>
          </p:nvSpPr>
          <p:spPr>
            <a:xfrm>
              <a:off x="2305003" y="6697581"/>
              <a:ext cx="8949450" cy="1041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sz="2800" i="0" b="0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转变运营方式</a:t>
              </a:r>
              <a:p>
                <a:pPr algn="l">
                  <a:br>
                    <a:rPr lang="en-US" altLang="zh-CN" dirty="0"/>
                  </a:br>
                </a:pPr>
                <a:endParaRPr lang="zh-CN" altLang="en-US" dirty="0" sz="2800"/>
              </a:p>
              <a:endParaRPr lang="zh-CN" altLang="en-US" sz="2800"/>
            </a:p>
            <a:p>
              <a:pPr algn="l">
                <a:lnSpc>
                  <a:spcPct val="125000"/>
                </a:lnSpc>
              </a:pPr>
              <a:r>
                <a:rPr sz="2800" i="0" b="0" dirty="0" smtClean="0" lang="zh-CN">
                  <a:solidFill>
                    <a:srgbClr val="333333"/>
                  </a:solidFill>
                  <a:latin typeface="OPPOSans-R"/>
                  <a:ea typeface="OPPOSans-R"/>
                </a:rPr>
                <a:t>多方位多角度进行产品宣传，改变老旧的宣传模式</a:t>
              </a:r>
              <a:endParaRPr lang="zh-CN" altLang="en-US"/>
            </a:p>
          </p:txBody>
        </p:sp>
        <p:pic>
          <p:nvPicPr>
            <p:cNvPr id="7011" name="image 7011"/>
            <p:cNvPicPr>
              <a:picLocks noChangeAspect="1"/>
            </p:cNvPicPr>
            <p:nvPr/>
          </p:nvPicPr>
          <p:blipFill>
            <a:blip r:embed="rId7011">
                </a:blip>
            <a:srcRect/>
            <a:stretch>
              <a:fillRect/>
            </a:stretch>
          </p:blipFill>
          <p:spPr>
            <a:xfrm rot="0" flipV="0" flipH="0">
              <a:off x="2146300" y="6946545"/>
              <a:ext cx="159000" cy="159000"/>
            </a:xfrm>
            <a:prstGeom prst="rect">
              <a:avLst/>
            </a:prstGeom>
          </p:spPr>
        </p:pic>
      </p:grpSp>
      <p:grpSp>
        <p:nvGrpSpPr>
          <p:cNvPr id="7012" name="组合 7012"/>
          <p:cNvGrpSpPr/>
          <p:nvPr/>
        </p:nvGrpSpPr>
        <p:grpSpPr>
          <a:xfrm>
            <a:off x="2146300" y="8980151"/>
            <a:ext cx="8955753" cy="1562100"/>
            <a:chOff x="2146300" y="8980151"/>
            <a:chExt cx="8955753" cy="1562100"/>
          </a:xfrm>
        </p:grpSpPr>
        <p:sp>
          <p:nvSpPr>
            <p:cNvPr id="7013" name="Object 7013"/>
            <p:cNvSpPr txBox="1"/>
            <p:nvPr/>
          </p:nvSpPr>
          <p:spPr>
            <a:xfrm>
              <a:off x="2305003" y="8903951"/>
              <a:ext cx="8949450" cy="1562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sz="2800" i="0" b="0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抓准用户定位</a:t>
              </a:r>
              <a:p>
                <a:pPr algn="l">
                  <a:br>
                    <a:rPr lang="en-US" altLang="zh-CN" dirty="0"/>
                  </a:br>
                </a:pPr>
                <a:endParaRPr lang="zh-CN" altLang="en-US" dirty="0" sz="2800"/>
              </a:p>
              <a:endParaRPr lang="zh-CN" altLang="en-US" sz="2800"/>
            </a:p>
            <a:p>
              <a:pPr algn="l">
                <a:lnSpc>
                  <a:spcPct val="125000"/>
                </a:lnSpc>
              </a:pPr>
              <a:r>
                <a:rPr sz="2800" i="0" b="0" dirty="0" smtClean="0" lang="zh-CN">
                  <a:solidFill>
                    <a:srgbClr val="333333"/>
                  </a:solidFill>
                  <a:latin typeface="OPPOSans-R"/>
                  <a:ea typeface="OPPOSans-R"/>
                </a:rPr>
                <a:t>通过用户画像，找准用户的定位，根据年龄地区职业的不同，精准设置运营宣传推广策略</a:t>
              </a:r>
              <a:endParaRPr lang="zh-CN" altLang="en-US"/>
            </a:p>
          </p:txBody>
        </p:sp>
        <p:pic>
          <p:nvPicPr>
            <p:cNvPr id="7015" name="image 7015"/>
            <p:cNvPicPr>
              <a:picLocks noChangeAspect="1"/>
            </p:cNvPicPr>
            <p:nvPr/>
          </p:nvPicPr>
          <p:blipFill>
            <a:blip r:embed="rId7015">
                </a:blip>
            <a:srcRect/>
            <a:stretch>
              <a:fillRect/>
            </a:stretch>
          </p:blipFill>
          <p:spPr>
            <a:xfrm rot="0" flipV="0" flipH="0">
              <a:off x="2146300" y="9152915"/>
              <a:ext cx="159000" cy="159000"/>
            </a:xfrm>
            <a:prstGeom prst="rect">
              <a:avLst/>
            </a:prstGeom>
          </p:spPr>
        </p:pic>
      </p:grpSp>
      <p:grpSp>
        <p:nvGrpSpPr>
          <p:cNvPr id="7016" name="组合 7016"/>
          <p:cNvGrpSpPr/>
          <p:nvPr/>
        </p:nvGrpSpPr>
        <p:grpSpPr>
          <a:xfrm>
            <a:off x="2311400" y="1143000"/>
            <a:ext cx="952500" cy="901700"/>
            <a:chOff x="2311400" y="1143000"/>
            <a:chExt cx="952500" cy="901700"/>
          </a:xfrm>
        </p:grpSpPr>
        <p:pic>
          <p:nvPicPr>
            <p:cNvPr id="7017" name="image 7017"/>
            <p:cNvPicPr>
              <a:picLocks noChangeAspect="1"/>
            </p:cNvPicPr>
            <p:nvPr/>
          </p:nvPicPr>
          <p:blipFill>
            <a:blip r:embed="rId7017">
                </a:blip>
            <a:srcRect/>
            <a:stretch>
              <a:fillRect/>
            </a:stretch>
          </p:blipFill>
          <p:spPr>
            <a:xfrm rot="0" flipV="0" flipH="0">
              <a:off x="2311400" y="1143000"/>
              <a:ext cx="952500" cy="165100"/>
            </a:xfrm>
            <a:prstGeom prst="rect">
              <a:avLst/>
            </a:prstGeom>
          </p:spPr>
        </p:pic>
        <p:pic>
          <p:nvPicPr>
            <p:cNvPr id="7018" name="image 7018"/>
            <p:cNvPicPr>
              <a:picLocks noChangeAspect="1"/>
            </p:cNvPicPr>
            <p:nvPr/>
          </p:nvPicPr>
          <p:blipFill>
            <a:blip r:embed="rId7018">
                </a:blip>
            <a:srcRect/>
            <a:stretch>
              <a:fillRect/>
            </a:stretch>
          </p:blipFill>
          <p:spPr>
            <a:xfrm rot="0" flipV="0" flipH="0">
              <a:off x="2311400" y="1511300"/>
              <a:ext cx="952500" cy="165100"/>
            </a:xfrm>
            <a:prstGeom prst="rect">
              <a:avLst/>
            </a:prstGeom>
          </p:spPr>
        </p:pic>
        <p:pic>
          <p:nvPicPr>
            <p:cNvPr id="7019" name="image 7019"/>
            <p:cNvPicPr>
              <a:picLocks noChangeAspect="1"/>
            </p:cNvPicPr>
            <p:nvPr/>
          </p:nvPicPr>
          <p:blipFill>
            <a:blip r:embed="rId7019">
                </a:blip>
            <a:srcRect/>
            <a:stretch>
              <a:fillRect/>
            </a:stretch>
          </p:blipFill>
          <p:spPr>
            <a:xfrm rot="0" flipV="0" flipH="0">
              <a:off x="2311400" y="1879600"/>
              <a:ext cx="952500" cy="165100"/>
            </a:xfrm>
            <a:prstGeom prst="rect">
              <a:avLst/>
            </a:prstGeom>
          </p:spPr>
        </p:pic>
      </p:grpSp>
      <p:pic>
        <p:nvPicPr>
          <p:cNvPr id="7020" name="image 7020"/>
          <p:cNvPicPr>
            <a:picLocks noChangeAspect="1"/>
          </p:cNvPicPr>
          <p:nvPr/>
        </p:nvPicPr>
        <p:blipFill>
          <a:blip r:embed="rId7020">
                </a:blip>
          <a:srcRect/>
          <a:stretch>
            <a:fillRect/>
          </a:stretch>
        </p:blipFill>
        <p:spPr>
          <a:xfrm rot="10800000" flipV="0" flipH="0">
            <a:off x="0" y="-39579"/>
            <a:ext cx="21463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image 801"/>
          <p:cNvPicPr>
            <a:picLocks noChangeAspect="1"/>
          </p:cNvPicPr>
          <p:nvPr/>
        </p:nvPicPr>
        <p:blipFill>
          <a:blip r:embed="rId801">
                </a:blip>
          <a:srcRect/>
          <a:stretch>
            <a:fillRect/>
          </a:stretch>
        </p:blipFill>
        <p:spPr>
          <a:xfrm rot="0" flipV="0" flipH="0">
            <a:off x="12694411" y="-25399"/>
            <a:ext cx="10579100" cy="13766801"/>
          </a:xfrm>
          <a:prstGeom prst="rect">
            <a:avLst/>
          </a:prstGeom>
        </p:spPr>
      </p:pic>
      <p:pic>
        <p:nvPicPr>
          <p:cNvPr id="802" name="image 802"/>
          <p:cNvPicPr>
            <a:picLocks noChangeAspect="1"/>
          </p:cNvPicPr>
          <p:nvPr/>
        </p:nvPicPr>
        <p:blipFill>
          <a:blip r:embed="rId802">
                </a:blip>
          <a:srcRect/>
          <a:stretch>
            <a:fillRect/>
          </a:stretch>
        </p:blipFill>
        <p:spPr>
          <a:xfrm rot="0" flipV="0" flipH="0">
            <a:off x="-232536" y="2536876"/>
            <a:ext cx="2207566" cy="8286372"/>
          </a:xfrm>
          <a:prstGeom prst="rect">
            <a:avLst/>
          </a:prstGeom>
        </p:spPr>
      </p:pic>
      <p:pic>
        <p:nvPicPr>
          <p:cNvPr id="803" name="image 803"/>
          <p:cNvPicPr>
            <a:picLocks noChangeAspect="1"/>
          </p:cNvPicPr>
          <p:nvPr/>
        </p:nvPicPr>
        <p:blipFill>
          <a:blip r:embed="rId803">
                </a:blip>
          <a:srcRect/>
          <a:stretch>
            <a:fillRect/>
          </a:stretch>
        </p:blipFill>
        <p:spPr>
          <a:xfrm rot="0" flipV="0" flipH="0">
            <a:off x="2813316" y="9858049"/>
            <a:ext cx="4089400" cy="965200"/>
          </a:xfrm>
          <a:prstGeom prst="rect">
            <a:avLst/>
          </a:prstGeom>
        </p:spPr>
      </p:pic>
      <p:sp>
        <p:nvSpPr>
          <p:cNvPr id="804" name="Object 804"/>
          <p:cNvSpPr txBox="1"/>
          <p:nvPr/>
        </p:nvSpPr>
        <p:spPr>
          <a:xfrm>
            <a:off x="2785714" y="4811032"/>
            <a:ext cx="13664024" cy="1676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91666"/>
              </a:lnSpc>
            </a:pPr>
            <a:r>
              <a:rPr sz="1200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感谢您的观看</a:t>
            </a:r>
            <a:endParaRPr lang="zh-CN" altLang="en-US"/>
          </a:p>
        </p:txBody>
      </p:sp>
      <p:pic>
        <p:nvPicPr>
          <p:cNvPr id="805" name="image 805"/>
          <p:cNvPicPr>
            <a:picLocks noChangeAspect="1"/>
          </p:cNvPicPr>
          <p:nvPr/>
        </p:nvPicPr>
        <p:blipFill>
          <a:blip r:embed="rId805">
                </a:blip>
          <a:srcRect/>
          <a:stretch>
            <a:fillRect/>
          </a:stretch>
        </p:blipFill>
        <p:spPr>
          <a:xfrm rot="0" flipV="0" flipH="0">
            <a:off x="13843000" y="-25400"/>
            <a:ext cx="10579100" cy="13766801"/>
          </a:xfrm>
          <a:prstGeom prst="rect">
            <a:avLst/>
          </a:prstGeom>
        </p:spPr>
      </p:pic>
      <p:sp>
        <p:nvSpPr>
          <p:cNvPr id="806" name="Object 806"/>
          <p:cNvSpPr txBox="1"/>
          <p:nvPr/>
        </p:nvSpPr>
        <p:spPr>
          <a:xfrm>
            <a:off x="2785714" y="6912096"/>
            <a:ext cx="9245302" cy="508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91666"/>
              </a:lnSpc>
            </a:pPr>
            <a:r>
              <a:rPr sz="3600" i="0" b="0" dirty="0" smtClean="0" lang="zh-CN">
                <a:solidFill>
                  <a:srgbClr val="333333"/>
                </a:solidFill>
                <a:latin typeface="OPPOSans-M"/>
                <a:ea typeface="OPPOSans-M"/>
              </a:rPr>
              <a:t>THANKS FOR WATCHING</a:t>
            </a:r>
            <a:endParaRPr lang="zh-CN" altLang="en-US"/>
          </a:p>
        </p:txBody>
      </p:sp>
      <p:sp>
        <p:nvSpPr>
          <p:cNvPr id="807" name="Object 807"/>
          <p:cNvSpPr txBox="1"/>
          <p:nvPr/>
        </p:nvSpPr>
        <p:spPr>
          <a:xfrm>
            <a:off x="2659903" y="9991399"/>
            <a:ext cx="4396225" cy="54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6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汇报人：高小定</a:t>
            </a:r>
            <a:endParaRPr lang="zh-CN" altLang="en-US"/>
          </a:p>
        </p:txBody>
      </p:sp>
      <p:sp>
        <p:nvSpPr>
          <p:cNvPr id="808" name="Object 808"/>
          <p:cNvSpPr txBox="1"/>
          <p:nvPr/>
        </p:nvSpPr>
        <p:spPr>
          <a:xfrm>
            <a:off x="2785714" y="2169499"/>
            <a:ext cx="5512993" cy="1676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91666"/>
              </a:lnSpc>
            </a:pPr>
            <a:r>
              <a:rPr sz="12000" i="0" b="1" dirty="0" smtClean="0" lang="zh-CN">
                <a:solidFill>
                  <a:srgbClr val="333333"/>
                </a:solidFill>
                <a:latin typeface="BarlowCondensed-Medium"/>
                <a:ea typeface="BarlowCondensed-Medium"/>
              </a:rPr>
              <a:t>2020</a:t>
            </a:r>
            <a:endParaRPr lang="zh-CN" altLang="en-US"/>
          </a:p>
        </p:txBody>
      </p:sp>
      <p:pic>
        <p:nvPicPr>
          <p:cNvPr id="809" name="image 809"/>
          <p:cNvPicPr>
            <a:picLocks noChangeAspect="1"/>
          </p:cNvPicPr>
          <p:nvPr/>
        </p:nvPicPr>
        <p:blipFill>
          <a:blip r:embed="rId809">
                </a:blip>
          <a:srcRect/>
          <a:stretch>
            <a:fillRect/>
          </a:stretch>
        </p:blipFill>
        <p:spPr>
          <a:xfrm rot="0" flipV="0" flipH="0">
            <a:off x="17834782" y="-25400"/>
            <a:ext cx="4711276" cy="742408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>稿定设计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subject>www.gaoding.com</dc:subject>
  <dc:creator>稿定设计</dc:creator>
  <cp:lastModifiedBy>稿定设计</cp:lastModifiedBy>
  <cp:revision>1</cp:revision>
  <dcterms:created xsi:type="dcterms:W3CDTF">2020-12-02T14:37:42.957Z</dcterms:created>
  <dcterms:modified xsi:type="dcterms:W3CDTF">2020-12-02T14:37:42.957Z</dcterms:modified>
</cp:coreProperties>
</file>